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64" r:id="rId2"/>
    <p:sldId id="384" r:id="rId3"/>
    <p:sldId id="365" r:id="rId4"/>
    <p:sldId id="324" r:id="rId5"/>
    <p:sldId id="385" r:id="rId6"/>
    <p:sldId id="32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45E"/>
    <a:srgbClr val="FCBCC1"/>
    <a:srgbClr val="8FAADC"/>
    <a:srgbClr val="FEC116"/>
    <a:srgbClr val="FCBCDC"/>
    <a:srgbClr val="FBB3D7"/>
    <a:srgbClr val="AF81AA"/>
    <a:srgbClr val="AF8581"/>
    <a:srgbClr val="BDD7E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42" autoAdjust="0"/>
    <p:restoredTop sz="93792" autoAdjust="0"/>
  </p:normalViewPr>
  <p:slideViewPr>
    <p:cSldViewPr snapToGrid="0" showGuides="1">
      <p:cViewPr varScale="1">
        <p:scale>
          <a:sx n="62" d="100"/>
          <a:sy n="62" d="100"/>
        </p:scale>
        <p:origin x="111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C2C10-60CB-411E-8B55-B985F8EFCBD5}" type="datetimeFigureOut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3725AB-94EB-4FE6-A0E0-577282295F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0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62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142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번의 배송 존재 오전에 트럭</a:t>
            </a:r>
            <a:r>
              <a:rPr lang="en-US" altLang="ko-KR" dirty="0"/>
              <a:t>2</a:t>
            </a:r>
            <a:r>
              <a:rPr lang="ko-KR" altLang="en-US" dirty="0"/>
              <a:t>대 오후에 트럭</a:t>
            </a:r>
            <a:r>
              <a:rPr lang="en-US" altLang="ko-KR" dirty="0"/>
              <a:t>2</a:t>
            </a:r>
            <a:r>
              <a:rPr lang="ko-KR" altLang="en-US" dirty="0"/>
              <a:t>대</a:t>
            </a:r>
            <a:endParaRPr lang="en-US" altLang="ko-KR" dirty="0"/>
          </a:p>
          <a:p>
            <a:r>
              <a:rPr lang="ko-KR" altLang="en-US" dirty="0"/>
              <a:t>이 데이터 분석을 결과로 오후 트럭 </a:t>
            </a:r>
            <a:r>
              <a:rPr lang="en-US" altLang="ko-KR" dirty="0"/>
              <a:t>1</a:t>
            </a:r>
            <a:r>
              <a:rPr lang="ko-KR" altLang="en-US" dirty="0"/>
              <a:t>대를 인접지역의 거래처로 배정하고 나머지는 분류알고리즘에 의해 선택된 거래처로 배송</a:t>
            </a:r>
            <a:endParaRPr lang="en-US" altLang="ko-KR" dirty="0"/>
          </a:p>
          <a:p>
            <a:r>
              <a:rPr lang="ko-KR" altLang="en-US" dirty="0" err="1"/>
              <a:t>태산팩</a:t>
            </a:r>
            <a:r>
              <a:rPr lang="ko-KR" altLang="en-US" dirty="0"/>
              <a:t> 직원 </a:t>
            </a:r>
            <a:r>
              <a:rPr lang="en-US" altLang="ko-KR" dirty="0"/>
              <a:t>: “ </a:t>
            </a:r>
            <a:r>
              <a:rPr lang="ko-KR" altLang="en-US" dirty="0" err="1"/>
              <a:t>태산팩과</a:t>
            </a:r>
            <a:r>
              <a:rPr lang="ko-KR" altLang="en-US" dirty="0"/>
              <a:t> 가까운 지역들은 소규모 주문을 자주 하기 때문에 한 차로 배송한다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세 달치의 인접지역 거래처에서 주문한 박스 수를 분석해 본 결과 평균 </a:t>
            </a:r>
            <a:r>
              <a:rPr lang="en-US" altLang="ko-KR" dirty="0">
                <a:solidFill>
                  <a:srgbClr val="FF0000"/>
                </a:solidFill>
              </a:rPr>
              <a:t>61 </a:t>
            </a:r>
            <a:r>
              <a:rPr lang="ko-KR" altLang="en-US" dirty="0">
                <a:solidFill>
                  <a:srgbClr val="FF0000"/>
                </a:solidFill>
              </a:rPr>
              <a:t>박스 주문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-&gt; </a:t>
            </a:r>
            <a:r>
              <a:rPr lang="ko-KR" altLang="en-US" dirty="0"/>
              <a:t>따라서 </a:t>
            </a:r>
            <a:r>
              <a:rPr lang="ko-KR" altLang="en-US" dirty="0">
                <a:solidFill>
                  <a:srgbClr val="0070C0"/>
                </a:solidFill>
              </a:rPr>
              <a:t>용인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광주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성남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수원</a:t>
            </a:r>
            <a:r>
              <a:rPr lang="ko-KR" altLang="en-US" dirty="0"/>
              <a:t>을 인접지역으로 설정하고 한 차로 배송하기에 타당한 것을 알 수 있음</a:t>
            </a:r>
          </a:p>
          <a:p>
            <a:r>
              <a:rPr lang="ko-KR" altLang="en-US" dirty="0"/>
              <a:t>오후에 </a:t>
            </a:r>
            <a:r>
              <a:rPr lang="ko-KR" altLang="en-US" dirty="0" err="1"/>
              <a:t>묶는다잉</a:t>
            </a:r>
            <a:endParaRPr lang="ko-KR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643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485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92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로젠택배</a:t>
            </a:r>
            <a:r>
              <a:rPr lang="ko-KR" altLang="en-US" dirty="0"/>
              <a:t> 따로 볼 수 있는 테이블 만들어서 </a:t>
            </a:r>
            <a:r>
              <a:rPr lang="ko-KR" altLang="en-US" dirty="0" err="1"/>
              <a:t>로젠택배</a:t>
            </a:r>
            <a:r>
              <a:rPr lang="ko-KR" altLang="en-US" dirty="0"/>
              <a:t> 비용이 마지막에 계산되게 </a:t>
            </a:r>
            <a:r>
              <a:rPr lang="en-US" altLang="ko-KR" dirty="0"/>
              <a:t>(</a:t>
            </a:r>
            <a:r>
              <a:rPr lang="ko-KR" altLang="en-US" dirty="0"/>
              <a:t>하루동안 배송하지 못한 거래처들</a:t>
            </a:r>
            <a:r>
              <a:rPr lang="en-US" altLang="ko-KR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F4FFB-FA70-4330-84ED-1CE8DA6FAA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82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56FE8-2D7F-4958-A317-F678644C1281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7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03BA0-7DA7-40B4-8B78-E061D9D6088A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97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C5A9C-9663-447D-BF2F-3D7702B7175D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4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011A2-40AF-429B-951A-36DD64463AC3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7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B872-D868-4D15-97ED-870619D69E5C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52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C9F-7909-4327-BB33-B4CD84810892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04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4E7F-4CF5-45AC-A93E-DBC9E6098E16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8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EDA47-4FB2-4D86-818B-363975406D61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91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FC0F-CDD1-4757-9038-6E75F8A25A7C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8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ED86-7FD9-4873-9F06-8348FC419C4E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0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8CE7-5452-4E54-BD3F-F0DB91297F88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95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EDAA7-E786-43D3-B96E-D10ADE0A7F95}" type="datetime1">
              <a:rPr lang="ko-KR" altLang="en-US" smtClean="0"/>
              <a:t>2020-06-09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50F5E-4BF2-4590-96B2-2905F5BB3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 txBox="1"/>
          <p:nvPr/>
        </p:nvSpPr>
        <p:spPr>
          <a:xfrm>
            <a:off x="1004121" y="343797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</a:rPr>
              <a:t>시스템 구현</a:t>
            </a:r>
            <a:endParaRPr lang="zh-CN" altLang="en-US" sz="2400" dirty="0">
              <a:latin typeface="나눔스퀘어_ac" panose="020B0600000101010101" pitchFamily="50" charset="-127"/>
            </a:endParaRPr>
          </a:p>
        </p:txBody>
      </p:sp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474133" y="2404533"/>
            <a:ext cx="343556" cy="1354667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33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33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61A782-A80C-4F43-B55C-71E367F0BAED}"/>
              </a:ext>
            </a:extLst>
          </p:cNvPr>
          <p:cNvSpPr/>
          <p:nvPr/>
        </p:nvSpPr>
        <p:spPr>
          <a:xfrm>
            <a:off x="562201" y="343797"/>
            <a:ext cx="441920" cy="420474"/>
          </a:xfrm>
          <a:prstGeom prst="roundRect">
            <a:avLst/>
          </a:prstGeom>
          <a:solidFill>
            <a:srgbClr val="08142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1B559210-20FA-4269-AB20-29682C12611E}"/>
              </a:ext>
            </a:extLst>
          </p:cNvPr>
          <p:cNvSpPr txBox="1"/>
          <p:nvPr/>
        </p:nvSpPr>
        <p:spPr>
          <a:xfrm>
            <a:off x="6096000" y="346935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소개</a:t>
            </a:r>
            <a:endParaRPr lang="zh-CN" altLang="en-US" sz="1400" dirty="0">
              <a:solidFill>
                <a:srgbClr val="081422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4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AA7FFF50-7144-487D-BEFF-81B098E2D60A}"/>
              </a:ext>
            </a:extLst>
          </p:cNvPr>
          <p:cNvSpPr/>
          <p:nvPr/>
        </p:nvSpPr>
        <p:spPr>
          <a:xfrm>
            <a:off x="6536959" y="0"/>
            <a:ext cx="463489" cy="372375"/>
          </a:xfrm>
          <a:prstGeom prst="rect">
            <a:avLst/>
          </a:prstGeom>
          <a:solidFill>
            <a:srgbClr val="08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6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26B242D9-3973-49C8-A8F4-7CC552DB0994}"/>
              </a:ext>
            </a:extLst>
          </p:cNvPr>
          <p:cNvSpPr txBox="1"/>
          <p:nvPr/>
        </p:nvSpPr>
        <p:spPr>
          <a:xfrm>
            <a:off x="7389707" y="344697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내용</a:t>
            </a:r>
            <a:endParaRPr lang="en-US" altLang="ko-KR" sz="1400" dirty="0">
              <a:solidFill>
                <a:srgbClr val="0814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03525A0F-4D9B-46A5-A654-C03420F3777E}"/>
              </a:ext>
            </a:extLst>
          </p:cNvPr>
          <p:cNvSpPr txBox="1"/>
          <p:nvPr/>
        </p:nvSpPr>
        <p:spPr>
          <a:xfrm>
            <a:off x="8693269" y="343798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관리</a:t>
            </a:r>
            <a:endParaRPr lang="zh-CN" altLang="en-US" sz="1400" dirty="0">
              <a:solidFill>
                <a:srgbClr val="081422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48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DACD021D-B267-473C-B98F-4B284ECF4ED3}"/>
              </a:ext>
            </a:extLst>
          </p:cNvPr>
          <p:cNvSpPr txBox="1"/>
          <p:nvPr/>
        </p:nvSpPr>
        <p:spPr>
          <a:xfrm>
            <a:off x="9986976" y="343797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관리</a:t>
            </a:r>
            <a:endParaRPr lang="zh-CN" altLang="en-US" dirty="0">
              <a:solidFill>
                <a:srgbClr val="081422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43" name="Rectángulo redondeado 10">
            <a:extLst>
              <a:ext uri="{FF2B5EF4-FFF2-40B4-BE49-F238E27FC236}">
                <a16:creationId xmlns:a16="http://schemas.microsoft.com/office/drawing/2014/main" id="{FE7AD130-A016-4757-AF3F-717146176AEA}"/>
              </a:ext>
            </a:extLst>
          </p:cNvPr>
          <p:cNvSpPr/>
          <p:nvPr/>
        </p:nvSpPr>
        <p:spPr>
          <a:xfrm>
            <a:off x="562200" y="933730"/>
            <a:ext cx="1780308" cy="438472"/>
          </a:xfrm>
          <a:prstGeom prst="roundRect">
            <a:avLst>
              <a:gd name="adj" fmla="val 0"/>
            </a:avLst>
          </a:prstGeom>
          <a:solidFill>
            <a:srgbClr val="1E2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 프로세스</a:t>
            </a:r>
            <a:endParaRPr lang="es-E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599C030-69DD-4370-BB27-DEC60724554A}"/>
              </a:ext>
            </a:extLst>
          </p:cNvPr>
          <p:cNvCxnSpPr>
            <a:cxnSpLocks/>
          </p:cNvCxnSpPr>
          <p:nvPr/>
        </p:nvCxnSpPr>
        <p:spPr>
          <a:xfrm>
            <a:off x="562202" y="855855"/>
            <a:ext cx="4291050" cy="0"/>
          </a:xfrm>
          <a:prstGeom prst="line">
            <a:avLst/>
          </a:prstGeom>
          <a:ln w="38100">
            <a:solidFill>
              <a:srgbClr val="0814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051E9EA8-1AF8-4E69-9B5E-9475D03DE435}"/>
              </a:ext>
            </a:extLst>
          </p:cNvPr>
          <p:cNvSpPr/>
          <p:nvPr/>
        </p:nvSpPr>
        <p:spPr>
          <a:xfrm>
            <a:off x="320233" y="1438718"/>
            <a:ext cx="4156195" cy="328850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Input</a:t>
            </a:r>
            <a:endParaRPr lang="ko-KR" altLang="en-US" b="1" dirty="0"/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97875F5C-F1AB-4A91-AC42-C4BB458E7509}"/>
              </a:ext>
            </a:extLst>
          </p:cNvPr>
          <p:cNvSpPr/>
          <p:nvPr/>
        </p:nvSpPr>
        <p:spPr>
          <a:xfrm>
            <a:off x="4476429" y="1438719"/>
            <a:ext cx="4353806" cy="328849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Process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CACF91B3-07D3-41FD-A273-FDF80A4BE85F}"/>
              </a:ext>
            </a:extLst>
          </p:cNvPr>
          <p:cNvSpPr/>
          <p:nvPr/>
        </p:nvSpPr>
        <p:spPr>
          <a:xfrm>
            <a:off x="8767480" y="1438718"/>
            <a:ext cx="2776561" cy="328848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Output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E7ECE2B-AFAF-4CF1-97EF-52D300855159}"/>
              </a:ext>
            </a:extLst>
          </p:cNvPr>
          <p:cNvSpPr/>
          <p:nvPr/>
        </p:nvSpPr>
        <p:spPr>
          <a:xfrm>
            <a:off x="317733" y="3838718"/>
            <a:ext cx="11354743" cy="1379977"/>
          </a:xfrm>
          <a:prstGeom prst="rect">
            <a:avLst/>
          </a:prstGeom>
          <a:solidFill>
            <a:schemeClr val="tx2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51AA7A0-541C-41F0-9504-48038401BF99}"/>
              </a:ext>
            </a:extLst>
          </p:cNvPr>
          <p:cNvGrpSpPr/>
          <p:nvPr/>
        </p:nvGrpSpPr>
        <p:grpSpPr>
          <a:xfrm>
            <a:off x="783161" y="2046649"/>
            <a:ext cx="10123660" cy="4127542"/>
            <a:chOff x="709976" y="2038719"/>
            <a:chExt cx="10123660" cy="4127542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F76A49BD-893E-4AA5-A2D4-4C3F5DCB159F}"/>
                </a:ext>
              </a:extLst>
            </p:cNvPr>
            <p:cNvGrpSpPr/>
            <p:nvPr/>
          </p:nvGrpSpPr>
          <p:grpSpPr>
            <a:xfrm>
              <a:off x="709976" y="2038719"/>
              <a:ext cx="10123660" cy="4127542"/>
              <a:chOff x="709976" y="2038719"/>
              <a:chExt cx="10123660" cy="412754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E0275F4-9CC2-40EF-B388-C2BB32147FCD}"/>
                  </a:ext>
                </a:extLst>
              </p:cNvPr>
              <p:cNvSpPr/>
              <p:nvPr/>
            </p:nvSpPr>
            <p:spPr>
              <a:xfrm>
                <a:off x="709976" y="3975844"/>
                <a:ext cx="1505863" cy="100000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사용자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D135395-8E82-4867-850D-C26507B75A07}"/>
                  </a:ext>
                </a:extLst>
              </p:cNvPr>
              <p:cNvSpPr/>
              <p:nvPr/>
            </p:nvSpPr>
            <p:spPr>
              <a:xfrm>
                <a:off x="2715891" y="3975845"/>
                <a:ext cx="1510882" cy="100000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주문내역 </a:t>
                </a:r>
                <a:r>
                  <a:rPr lang="en-US" altLang="ko-KR" sz="1200" b="1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업로드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E751847-6AB2-42A9-BB61-A0C5E203EB56}"/>
                  </a:ext>
                </a:extLst>
              </p:cNvPr>
              <p:cNvSpPr/>
              <p:nvPr/>
            </p:nvSpPr>
            <p:spPr>
              <a:xfrm>
                <a:off x="4880646" y="3975845"/>
                <a:ext cx="1510882" cy="1000007"/>
              </a:xfrm>
              <a:prstGeom prst="rect">
                <a:avLst/>
              </a:prstGeom>
              <a:solidFill>
                <a:srgbClr val="FCBCC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200" b="1" dirty="0" err="1">
                    <a:solidFill>
                      <a:schemeClr val="tx1"/>
                    </a:solidFill>
                  </a:rPr>
                  <a:t>배송지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 할당 알고리즘</a:t>
                </a: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AE137F9-05A8-4A4E-92D2-307E3C1A37A8}"/>
                  </a:ext>
                </a:extLst>
              </p:cNvPr>
              <p:cNvSpPr/>
              <p:nvPr/>
            </p:nvSpPr>
            <p:spPr>
              <a:xfrm>
                <a:off x="7030405" y="3989531"/>
                <a:ext cx="1510882" cy="1000007"/>
              </a:xfrm>
              <a:prstGeom prst="rect">
                <a:avLst/>
              </a:prstGeom>
              <a:solidFill>
                <a:srgbClr val="FCBCC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유전 알고리즘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AE343FA-77A7-4FD4-830A-B405DE9FDC48}"/>
                  </a:ext>
                </a:extLst>
              </p:cNvPr>
              <p:cNvSpPr/>
              <p:nvPr/>
            </p:nvSpPr>
            <p:spPr>
              <a:xfrm>
                <a:off x="9322754" y="3982846"/>
                <a:ext cx="1510882" cy="100000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결과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7B483C3-B962-4D91-9DBE-203AB3612D6E}"/>
                  </a:ext>
                </a:extLst>
              </p:cNvPr>
              <p:cNvSpPr/>
              <p:nvPr/>
            </p:nvSpPr>
            <p:spPr>
              <a:xfrm>
                <a:off x="2726166" y="5373383"/>
                <a:ext cx="1507744" cy="792877"/>
              </a:xfrm>
              <a:prstGeom prst="rect">
                <a:avLst/>
              </a:prstGeom>
              <a:solidFill>
                <a:srgbClr val="FFE699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 err="1">
                    <a:solidFill>
                      <a:schemeClr val="tx1"/>
                    </a:solidFill>
                  </a:rPr>
                  <a:t>복동이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 프로그램에서 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csv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파일 다운로드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8FB806F-D8B6-469B-B194-BD2F0490E89E}"/>
                  </a:ext>
                </a:extLst>
              </p:cNvPr>
              <p:cNvSpPr/>
              <p:nvPr/>
            </p:nvSpPr>
            <p:spPr>
              <a:xfrm>
                <a:off x="4880646" y="5346963"/>
                <a:ext cx="1510882" cy="819298"/>
              </a:xfrm>
              <a:prstGeom prst="rect">
                <a:avLst/>
              </a:prstGeom>
              <a:solidFill>
                <a:srgbClr val="FCBCC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dirty="0" err="1">
                    <a:solidFill>
                      <a:schemeClr val="tx1"/>
                    </a:solidFill>
                  </a:rPr>
                  <a:t>Vworld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 Geocoder API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를 이용하여 실시간으로 위도</a:t>
                </a:r>
                <a:r>
                  <a:rPr lang="en-US" altLang="ko-KR" sz="1100" b="1" dirty="0">
                    <a:solidFill>
                      <a:schemeClr val="tx1"/>
                    </a:solidFill>
                  </a:rPr>
                  <a:t>,</a:t>
                </a:r>
                <a:r>
                  <a:rPr lang="ko-KR" altLang="en-US" sz="1100" b="1" dirty="0">
                    <a:solidFill>
                      <a:schemeClr val="tx1"/>
                    </a:solidFill>
                  </a:rPr>
                  <a:t>경도 산출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60263322-6A2A-49DD-855B-722A84DD5B3A}"/>
                  </a:ext>
                </a:extLst>
              </p:cNvPr>
              <p:cNvSpPr/>
              <p:nvPr/>
            </p:nvSpPr>
            <p:spPr>
              <a:xfrm>
                <a:off x="4880646" y="3022037"/>
                <a:ext cx="1510882" cy="688413"/>
              </a:xfrm>
              <a:prstGeom prst="rect">
                <a:avLst/>
              </a:prstGeom>
              <a:solidFill>
                <a:srgbClr val="FCBCC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트럭 용량에 맞춰 </a:t>
                </a:r>
                <a:r>
                  <a:rPr lang="ko-KR" altLang="en-US" sz="1200" b="1" dirty="0" err="1">
                    <a:solidFill>
                      <a:schemeClr val="tx1"/>
                    </a:solidFill>
                  </a:rPr>
                  <a:t>배송지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 할당</a:t>
                </a: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8F0A3A57-8283-41A7-B2E6-E47CFABF8708}"/>
                  </a:ext>
                </a:extLst>
              </p:cNvPr>
              <p:cNvSpPr/>
              <p:nvPr/>
            </p:nvSpPr>
            <p:spPr>
              <a:xfrm>
                <a:off x="7167031" y="3022037"/>
                <a:ext cx="1234148" cy="688413"/>
              </a:xfrm>
              <a:prstGeom prst="rect">
                <a:avLst/>
              </a:prstGeom>
              <a:solidFill>
                <a:srgbClr val="FCBCC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할당된 </a:t>
                </a:r>
                <a:r>
                  <a:rPr lang="ko-KR" altLang="en-US" sz="1200" b="1" dirty="0" err="1">
                    <a:solidFill>
                      <a:schemeClr val="tx1"/>
                    </a:solidFill>
                  </a:rPr>
                  <a:t>배송지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 경로 산출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2BA3E160-36AD-43BA-A6A3-B5F8EF144F59}"/>
                  </a:ext>
                </a:extLst>
              </p:cNvPr>
              <p:cNvSpPr/>
              <p:nvPr/>
            </p:nvSpPr>
            <p:spPr>
              <a:xfrm>
                <a:off x="7163632" y="2038719"/>
                <a:ext cx="1234148" cy="688413"/>
              </a:xfrm>
              <a:prstGeom prst="rect">
                <a:avLst/>
              </a:prstGeom>
              <a:solidFill>
                <a:srgbClr val="FCBCC1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DB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로 결과값 전송</a:t>
                </a: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0BE93130-CA21-493B-A212-284DE3088D56}"/>
                  </a:ext>
                </a:extLst>
              </p:cNvPr>
              <p:cNvSpPr/>
              <p:nvPr/>
            </p:nvSpPr>
            <p:spPr>
              <a:xfrm>
                <a:off x="9322754" y="2863293"/>
                <a:ext cx="1510882" cy="847158"/>
              </a:xfrm>
              <a:prstGeom prst="rect">
                <a:avLst/>
              </a:prstGeom>
              <a:solidFill>
                <a:srgbClr val="BDD7EE"/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T-MAP API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를 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이용하여 경로를 </a:t>
                </a:r>
                <a:endParaRPr lang="en-US" altLang="ko-KR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반응형 웹에 표시</a:t>
                </a: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917269B9-4557-4D1D-BCD9-2B7E94B4962D}"/>
                  </a:ext>
                </a:extLst>
              </p:cNvPr>
              <p:cNvCxnSpPr>
                <a:stCxn id="9" idx="3"/>
                <a:endCxn id="50" idx="1"/>
              </p:cNvCxnSpPr>
              <p:nvPr/>
            </p:nvCxnSpPr>
            <p:spPr>
              <a:xfrm>
                <a:off x="2215839" y="4475848"/>
                <a:ext cx="500052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75122165-EB9C-41F4-BBC7-C68D57FC79FD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4226773" y="4475849"/>
                <a:ext cx="65387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3A7987B1-EBD5-4ADF-86D0-02168B78F178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6391528" y="4475849"/>
                <a:ext cx="638877" cy="13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AC107DEA-4C46-4674-A905-F959AA69F6F6}"/>
                  </a:ext>
                </a:extLst>
              </p:cNvPr>
              <p:cNvCxnSpPr>
                <a:cxnSpLocks/>
                <a:stCxn id="52" idx="3"/>
                <a:endCxn id="53" idx="1"/>
              </p:cNvCxnSpPr>
              <p:nvPr/>
            </p:nvCxnSpPr>
            <p:spPr>
              <a:xfrm flipV="1">
                <a:off x="8541287" y="4482850"/>
                <a:ext cx="781467" cy="668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6FBFCB48-90DE-487F-BAB5-6AA927C14F5D}"/>
                  </a:ext>
                </a:extLst>
              </p:cNvPr>
              <p:cNvCxnSpPr>
                <a:cxnSpLocks/>
                <a:stCxn id="59" idx="0"/>
                <a:endCxn id="50" idx="2"/>
              </p:cNvCxnSpPr>
              <p:nvPr/>
            </p:nvCxnSpPr>
            <p:spPr>
              <a:xfrm flipH="1" flipV="1">
                <a:off x="3471332" y="4975852"/>
                <a:ext cx="8706" cy="39753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>
                <a:extLst>
                  <a:ext uri="{FF2B5EF4-FFF2-40B4-BE49-F238E27FC236}">
                    <a16:creationId xmlns:a16="http://schemas.microsoft.com/office/drawing/2014/main" id="{D25F4485-79D7-4F25-AE6D-9CDBC2C295BF}"/>
                  </a:ext>
                </a:extLst>
              </p:cNvPr>
              <p:cNvCxnSpPr>
                <a:cxnSpLocks/>
                <a:stCxn id="60" idx="0"/>
                <a:endCxn id="51" idx="2"/>
              </p:cNvCxnSpPr>
              <p:nvPr/>
            </p:nvCxnSpPr>
            <p:spPr>
              <a:xfrm flipV="1">
                <a:off x="5636087" y="4975852"/>
                <a:ext cx="0" cy="3711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6115D277-BCFE-4007-9A51-751E3C28D240}"/>
                  </a:ext>
                </a:extLst>
              </p:cNvPr>
              <p:cNvCxnSpPr>
                <a:cxnSpLocks/>
                <a:stCxn id="51" idx="0"/>
                <a:endCxn id="61" idx="2"/>
              </p:cNvCxnSpPr>
              <p:nvPr/>
            </p:nvCxnSpPr>
            <p:spPr>
              <a:xfrm flipV="1">
                <a:off x="5636087" y="3710450"/>
                <a:ext cx="0" cy="2653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1A76D71A-6889-406E-AD7E-34B769BBB01E}"/>
                  </a:ext>
                </a:extLst>
              </p:cNvPr>
              <p:cNvCxnSpPr>
                <a:cxnSpLocks/>
                <a:stCxn id="52" idx="0"/>
                <a:endCxn id="63" idx="2"/>
              </p:cNvCxnSpPr>
              <p:nvPr/>
            </p:nvCxnSpPr>
            <p:spPr>
              <a:xfrm flipH="1" flipV="1">
                <a:off x="7784105" y="3710450"/>
                <a:ext cx="1741" cy="2790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2BAFEB95-9F6C-483C-8E9A-3B27C66690C9}"/>
                  </a:ext>
                </a:extLst>
              </p:cNvPr>
              <p:cNvCxnSpPr>
                <a:cxnSpLocks/>
                <a:stCxn id="63" idx="0"/>
                <a:endCxn id="64" idx="2"/>
              </p:cNvCxnSpPr>
              <p:nvPr/>
            </p:nvCxnSpPr>
            <p:spPr>
              <a:xfrm flipH="1" flipV="1">
                <a:off x="7780706" y="2727132"/>
                <a:ext cx="3399" cy="2949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53CC76B6-D389-4431-B1A8-C0E96BD3F080}"/>
                </a:ext>
              </a:extLst>
            </p:cNvPr>
            <p:cNvCxnSpPr>
              <a:cxnSpLocks/>
              <a:stCxn id="53" idx="0"/>
              <a:endCxn id="65" idx="2"/>
            </p:cNvCxnSpPr>
            <p:nvPr/>
          </p:nvCxnSpPr>
          <p:spPr>
            <a:xfrm flipV="1">
              <a:off x="10078195" y="3710451"/>
              <a:ext cx="0" cy="2723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011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 txBox="1"/>
          <p:nvPr/>
        </p:nvSpPr>
        <p:spPr>
          <a:xfrm>
            <a:off x="1004121" y="343797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</a:rPr>
              <a:t>웹 페이지 구조도</a:t>
            </a:r>
            <a:endParaRPr lang="zh-CN" altLang="en-US" sz="2400" dirty="0">
              <a:latin typeface="나눔스퀘어_ac" panose="020B0600000101010101" pitchFamily="50" charset="-127"/>
            </a:endParaRPr>
          </a:p>
        </p:txBody>
      </p:sp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474133" y="2404533"/>
            <a:ext cx="343556" cy="1354667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33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33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61A782-A80C-4F43-B55C-71E367F0BAED}"/>
              </a:ext>
            </a:extLst>
          </p:cNvPr>
          <p:cNvSpPr/>
          <p:nvPr/>
        </p:nvSpPr>
        <p:spPr>
          <a:xfrm>
            <a:off x="562201" y="343797"/>
            <a:ext cx="441920" cy="420474"/>
          </a:xfrm>
          <a:prstGeom prst="roundRect">
            <a:avLst/>
          </a:prstGeom>
          <a:solidFill>
            <a:srgbClr val="08142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1B559210-20FA-4269-AB20-29682C12611E}"/>
              </a:ext>
            </a:extLst>
          </p:cNvPr>
          <p:cNvSpPr txBox="1"/>
          <p:nvPr/>
        </p:nvSpPr>
        <p:spPr>
          <a:xfrm>
            <a:off x="6096000" y="346935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소개</a:t>
            </a:r>
            <a:endParaRPr lang="zh-CN" altLang="en-US" sz="1400" dirty="0">
              <a:solidFill>
                <a:srgbClr val="081422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4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AA7FFF50-7144-487D-BEFF-81B098E2D60A}"/>
              </a:ext>
            </a:extLst>
          </p:cNvPr>
          <p:cNvSpPr/>
          <p:nvPr/>
        </p:nvSpPr>
        <p:spPr>
          <a:xfrm>
            <a:off x="6536959" y="0"/>
            <a:ext cx="463489" cy="372375"/>
          </a:xfrm>
          <a:prstGeom prst="rect">
            <a:avLst/>
          </a:prstGeom>
          <a:solidFill>
            <a:srgbClr val="08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6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26B242D9-3973-49C8-A8F4-7CC552DB0994}"/>
              </a:ext>
            </a:extLst>
          </p:cNvPr>
          <p:cNvSpPr txBox="1"/>
          <p:nvPr/>
        </p:nvSpPr>
        <p:spPr>
          <a:xfrm>
            <a:off x="7389707" y="344697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내용</a:t>
            </a:r>
            <a:endParaRPr lang="en-US" altLang="ko-KR" sz="1400" dirty="0">
              <a:solidFill>
                <a:srgbClr val="0814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03525A0F-4D9B-46A5-A654-C03420F3777E}"/>
              </a:ext>
            </a:extLst>
          </p:cNvPr>
          <p:cNvSpPr txBox="1"/>
          <p:nvPr/>
        </p:nvSpPr>
        <p:spPr>
          <a:xfrm>
            <a:off x="8693269" y="343798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관리</a:t>
            </a:r>
            <a:endParaRPr lang="zh-CN" altLang="en-US" sz="1400" dirty="0">
              <a:solidFill>
                <a:srgbClr val="081422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48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DACD021D-B267-473C-B98F-4B284ECF4ED3}"/>
              </a:ext>
            </a:extLst>
          </p:cNvPr>
          <p:cNvSpPr txBox="1"/>
          <p:nvPr/>
        </p:nvSpPr>
        <p:spPr>
          <a:xfrm>
            <a:off x="9986976" y="343797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관리</a:t>
            </a:r>
            <a:endParaRPr lang="zh-CN" altLang="en-US" dirty="0">
              <a:solidFill>
                <a:srgbClr val="081422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43" name="Rectángulo redondeado 10">
            <a:extLst>
              <a:ext uri="{FF2B5EF4-FFF2-40B4-BE49-F238E27FC236}">
                <a16:creationId xmlns:a16="http://schemas.microsoft.com/office/drawing/2014/main" id="{FE7AD130-A016-4757-AF3F-717146176AEA}"/>
              </a:ext>
            </a:extLst>
          </p:cNvPr>
          <p:cNvSpPr/>
          <p:nvPr/>
        </p:nvSpPr>
        <p:spPr>
          <a:xfrm>
            <a:off x="562200" y="997628"/>
            <a:ext cx="1535542" cy="374574"/>
          </a:xfrm>
          <a:prstGeom prst="roundRect">
            <a:avLst>
              <a:gd name="adj" fmla="val 0"/>
            </a:avLst>
          </a:prstGeom>
          <a:solidFill>
            <a:srgbClr val="1E2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r>
              <a:rPr lang="es-E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599C030-69DD-4370-BB27-DEC60724554A}"/>
              </a:ext>
            </a:extLst>
          </p:cNvPr>
          <p:cNvCxnSpPr>
            <a:cxnSpLocks/>
          </p:cNvCxnSpPr>
          <p:nvPr/>
        </p:nvCxnSpPr>
        <p:spPr>
          <a:xfrm>
            <a:off x="562202" y="855855"/>
            <a:ext cx="4291050" cy="0"/>
          </a:xfrm>
          <a:prstGeom prst="line">
            <a:avLst/>
          </a:prstGeom>
          <a:ln w="38100">
            <a:solidFill>
              <a:srgbClr val="0814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EFBED9-2BF7-4DE7-ABD2-FA7B7357192B}"/>
              </a:ext>
            </a:extLst>
          </p:cNvPr>
          <p:cNvSpPr txBox="1"/>
          <p:nvPr/>
        </p:nvSpPr>
        <p:spPr>
          <a:xfrm>
            <a:off x="3880691" y="3992887"/>
            <a:ext cx="1933144" cy="369332"/>
          </a:xfrm>
          <a:prstGeom prst="rect">
            <a:avLst/>
          </a:prstGeom>
          <a:solidFill>
            <a:srgbClr val="FAB4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배송 분류 하기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B22FD7-3F08-4F1D-8FB8-0FCC2A41D213}"/>
              </a:ext>
            </a:extLst>
          </p:cNvPr>
          <p:cNvSpPr txBox="1"/>
          <p:nvPr/>
        </p:nvSpPr>
        <p:spPr>
          <a:xfrm>
            <a:off x="6422409" y="3992887"/>
            <a:ext cx="1933144" cy="369332"/>
          </a:xfrm>
          <a:prstGeom prst="rect">
            <a:avLst/>
          </a:prstGeom>
          <a:solidFill>
            <a:srgbClr val="FAB4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과거 배송 내역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DD51CD-D807-43CB-8133-445B12529D90}"/>
              </a:ext>
            </a:extLst>
          </p:cNvPr>
          <p:cNvSpPr txBox="1"/>
          <p:nvPr/>
        </p:nvSpPr>
        <p:spPr>
          <a:xfrm>
            <a:off x="8964127" y="3992887"/>
            <a:ext cx="1933144" cy="369332"/>
          </a:xfrm>
          <a:prstGeom prst="rect">
            <a:avLst/>
          </a:prstGeom>
          <a:solidFill>
            <a:srgbClr val="FAB45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경로확인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3F67FE-A738-49EA-BEDC-B71A03A3DF69}"/>
              </a:ext>
            </a:extLst>
          </p:cNvPr>
          <p:cNvSpPr txBox="1"/>
          <p:nvPr/>
        </p:nvSpPr>
        <p:spPr>
          <a:xfrm>
            <a:off x="1338973" y="3992887"/>
            <a:ext cx="1933144" cy="369332"/>
          </a:xfrm>
          <a:prstGeom prst="rect">
            <a:avLst/>
          </a:prstGeom>
          <a:solidFill>
            <a:srgbClr val="FAB45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태산팩</a:t>
            </a:r>
            <a:r>
              <a:rPr lang="ko-KR" altLang="en-US" dirty="0">
                <a:solidFill>
                  <a:schemeClr val="bg1"/>
                </a:solidFill>
              </a:rPr>
              <a:t> 홈페이지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A439CC-6EA5-49D9-AAD7-49FE19EAD572}"/>
              </a:ext>
            </a:extLst>
          </p:cNvPr>
          <p:cNvSpPr/>
          <p:nvPr/>
        </p:nvSpPr>
        <p:spPr>
          <a:xfrm>
            <a:off x="1338973" y="4563035"/>
            <a:ext cx="1933144" cy="1792941"/>
          </a:xfrm>
          <a:prstGeom prst="rect">
            <a:avLst/>
          </a:prstGeom>
          <a:noFill/>
          <a:ln w="19050">
            <a:solidFill>
              <a:srgbClr val="FAB4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태산팩</a:t>
            </a:r>
            <a:r>
              <a:rPr lang="ko-KR" altLang="en-US" dirty="0">
                <a:solidFill>
                  <a:schemeClr val="tx1"/>
                </a:solidFill>
              </a:rPr>
              <a:t> 홈페이지 접속 가능</a:t>
            </a: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3EE597-3CFA-484A-B8AF-E9D2086369C9}"/>
              </a:ext>
            </a:extLst>
          </p:cNvPr>
          <p:cNvSpPr/>
          <p:nvPr/>
        </p:nvSpPr>
        <p:spPr>
          <a:xfrm>
            <a:off x="3880691" y="4563035"/>
            <a:ext cx="1933144" cy="1792941"/>
          </a:xfrm>
          <a:prstGeom prst="rect">
            <a:avLst/>
          </a:prstGeom>
          <a:noFill/>
          <a:ln w="19050">
            <a:solidFill>
              <a:srgbClr val="FAB4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주문내역 파일 업로드 후 배송분류하기 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D71D1D-6EA7-432B-9265-F423A79C5A4A}"/>
              </a:ext>
            </a:extLst>
          </p:cNvPr>
          <p:cNvSpPr/>
          <p:nvPr/>
        </p:nvSpPr>
        <p:spPr>
          <a:xfrm>
            <a:off x="6432990" y="4563035"/>
            <a:ext cx="1933144" cy="1792941"/>
          </a:xfrm>
          <a:prstGeom prst="rect">
            <a:avLst/>
          </a:prstGeom>
          <a:noFill/>
          <a:ln w="19050">
            <a:solidFill>
              <a:srgbClr val="FAB4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과거 주문내역의 배송 분류 확인 및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외주비용 확인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4DA9FB-E74D-4380-AFCE-0212F364F516}"/>
              </a:ext>
            </a:extLst>
          </p:cNvPr>
          <p:cNvSpPr/>
          <p:nvPr/>
        </p:nvSpPr>
        <p:spPr>
          <a:xfrm>
            <a:off x="8964127" y="4563035"/>
            <a:ext cx="1933144" cy="1792941"/>
          </a:xfrm>
          <a:prstGeom prst="rect">
            <a:avLst/>
          </a:prstGeom>
          <a:noFill/>
          <a:ln w="19050">
            <a:solidFill>
              <a:srgbClr val="FAB45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자차</a:t>
            </a:r>
            <a:r>
              <a:rPr lang="ko-KR" altLang="en-US" dirty="0">
                <a:solidFill>
                  <a:schemeClr val="tx1"/>
                </a:solidFill>
              </a:rPr>
              <a:t> 배송기사의 경로 확인 기능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26CD45-BF34-492C-8393-08846DAC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627" y="1184915"/>
            <a:ext cx="4360834" cy="2071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08BE079-3D29-45E3-ABD9-556B63A3E8C7}"/>
              </a:ext>
            </a:extLst>
          </p:cNvPr>
          <p:cNvCxnSpPr>
            <a:stCxn id="2" idx="2"/>
            <a:endCxn id="34" idx="0"/>
          </p:cNvCxnSpPr>
          <p:nvPr/>
        </p:nvCxnSpPr>
        <p:spPr>
          <a:xfrm flipH="1">
            <a:off x="2305545" y="3256311"/>
            <a:ext cx="3829499" cy="7365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7C47192-263E-475D-9DCC-D8102B9C6ED7}"/>
              </a:ext>
            </a:extLst>
          </p:cNvPr>
          <p:cNvCxnSpPr>
            <a:stCxn id="2" idx="2"/>
            <a:endCxn id="13" idx="0"/>
          </p:cNvCxnSpPr>
          <p:nvPr/>
        </p:nvCxnSpPr>
        <p:spPr>
          <a:xfrm flipH="1">
            <a:off x="4847263" y="3256311"/>
            <a:ext cx="1287781" cy="7365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D9B0D71-90C6-4ABC-A906-BBE85D366A5B}"/>
              </a:ext>
            </a:extLst>
          </p:cNvPr>
          <p:cNvCxnSpPr>
            <a:stCxn id="2" idx="2"/>
            <a:endCxn id="32" idx="0"/>
          </p:cNvCxnSpPr>
          <p:nvPr/>
        </p:nvCxnSpPr>
        <p:spPr>
          <a:xfrm>
            <a:off x="6135044" y="3256311"/>
            <a:ext cx="1253937" cy="7365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177C3A8-F945-4C1D-86E9-51F605FBFC92}"/>
              </a:ext>
            </a:extLst>
          </p:cNvPr>
          <p:cNvCxnSpPr>
            <a:stCxn id="2" idx="2"/>
            <a:endCxn id="33" idx="0"/>
          </p:cNvCxnSpPr>
          <p:nvPr/>
        </p:nvCxnSpPr>
        <p:spPr>
          <a:xfrm>
            <a:off x="6135044" y="3256311"/>
            <a:ext cx="3795655" cy="7365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00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 txBox="1"/>
          <p:nvPr/>
        </p:nvSpPr>
        <p:spPr>
          <a:xfrm>
            <a:off x="1004121" y="343797"/>
            <a:ext cx="3528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_ac" panose="020B0600000101010101" pitchFamily="50" charset="-127"/>
              </a:rPr>
              <a:t>시스템 구현 </a:t>
            </a:r>
            <a:r>
              <a:rPr lang="en-US" altLang="ko-KR" sz="2400" dirty="0">
                <a:latin typeface="나눔스퀘어_ac" panose="020B0600000101010101" pitchFamily="50" charset="-127"/>
              </a:rPr>
              <a:t>– </a:t>
            </a:r>
            <a:r>
              <a:rPr lang="ko-KR" altLang="en-US" sz="2400" dirty="0">
                <a:latin typeface="나눔스퀘어_ac" panose="020B0600000101010101" pitchFamily="50" charset="-127"/>
              </a:rPr>
              <a:t>시연 시나리오</a:t>
            </a:r>
            <a:endParaRPr lang="zh-CN" altLang="en-US" sz="2400" dirty="0">
              <a:latin typeface="나눔스퀘어_ac" panose="020B0600000101010101" pitchFamily="50" charset="-127"/>
            </a:endParaRPr>
          </a:p>
        </p:txBody>
      </p:sp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474133" y="2404533"/>
            <a:ext cx="343556" cy="1354667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33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33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61A782-A80C-4F43-B55C-71E367F0BAED}"/>
              </a:ext>
            </a:extLst>
          </p:cNvPr>
          <p:cNvSpPr/>
          <p:nvPr/>
        </p:nvSpPr>
        <p:spPr>
          <a:xfrm>
            <a:off x="562201" y="343797"/>
            <a:ext cx="441920" cy="420474"/>
          </a:xfrm>
          <a:prstGeom prst="roundRect">
            <a:avLst/>
          </a:prstGeom>
          <a:solidFill>
            <a:srgbClr val="08142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2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1B559210-20FA-4269-AB20-29682C12611E}"/>
              </a:ext>
            </a:extLst>
          </p:cNvPr>
          <p:cNvSpPr txBox="1"/>
          <p:nvPr/>
        </p:nvSpPr>
        <p:spPr>
          <a:xfrm>
            <a:off x="6096000" y="346935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소개</a:t>
            </a:r>
            <a:endParaRPr lang="zh-CN" altLang="en-US" sz="1400" dirty="0">
              <a:solidFill>
                <a:srgbClr val="081422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4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AA7FFF50-7144-487D-BEFF-81B098E2D60A}"/>
              </a:ext>
            </a:extLst>
          </p:cNvPr>
          <p:cNvSpPr/>
          <p:nvPr/>
        </p:nvSpPr>
        <p:spPr>
          <a:xfrm>
            <a:off x="6536959" y="0"/>
            <a:ext cx="463489" cy="372375"/>
          </a:xfrm>
          <a:prstGeom prst="rect">
            <a:avLst/>
          </a:prstGeom>
          <a:solidFill>
            <a:srgbClr val="08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46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26B242D9-3973-49C8-A8F4-7CC552DB0994}"/>
              </a:ext>
            </a:extLst>
          </p:cNvPr>
          <p:cNvSpPr txBox="1"/>
          <p:nvPr/>
        </p:nvSpPr>
        <p:spPr>
          <a:xfrm>
            <a:off x="7389707" y="344697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내용</a:t>
            </a:r>
            <a:endParaRPr lang="en-US" altLang="ko-KR" sz="1400" dirty="0">
              <a:solidFill>
                <a:srgbClr val="0814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03525A0F-4D9B-46A5-A654-C03420F3777E}"/>
              </a:ext>
            </a:extLst>
          </p:cNvPr>
          <p:cNvSpPr txBox="1"/>
          <p:nvPr/>
        </p:nvSpPr>
        <p:spPr>
          <a:xfrm>
            <a:off x="8693269" y="343798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관리</a:t>
            </a:r>
            <a:endParaRPr lang="zh-CN" altLang="en-US" sz="1400" dirty="0">
              <a:solidFill>
                <a:srgbClr val="081422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48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DACD021D-B267-473C-B98F-4B284ECF4ED3}"/>
              </a:ext>
            </a:extLst>
          </p:cNvPr>
          <p:cNvSpPr txBox="1"/>
          <p:nvPr/>
        </p:nvSpPr>
        <p:spPr>
          <a:xfrm>
            <a:off x="9986976" y="343797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</a:t>
            </a:r>
            <a:r>
              <a:rPr lang="ko-KR" altLang="en-US" sz="1400" dirty="0">
                <a:solidFill>
                  <a:srgbClr val="0814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관리</a:t>
            </a:r>
            <a:endParaRPr lang="zh-CN" altLang="en-US" dirty="0">
              <a:solidFill>
                <a:srgbClr val="081422"/>
              </a:solidFill>
              <a:latin typeface="나눔스퀘어_ac" panose="020B0600000101010101" pitchFamily="50" charset="-127"/>
            </a:endParaRPr>
          </a:p>
        </p:txBody>
      </p:sp>
      <p:sp>
        <p:nvSpPr>
          <p:cNvPr id="43" name="Rectángulo redondeado 10">
            <a:extLst>
              <a:ext uri="{FF2B5EF4-FFF2-40B4-BE49-F238E27FC236}">
                <a16:creationId xmlns:a16="http://schemas.microsoft.com/office/drawing/2014/main" id="{FE7AD130-A016-4757-AF3F-717146176AEA}"/>
              </a:ext>
            </a:extLst>
          </p:cNvPr>
          <p:cNvSpPr/>
          <p:nvPr/>
        </p:nvSpPr>
        <p:spPr>
          <a:xfrm>
            <a:off x="562199" y="997628"/>
            <a:ext cx="1821515" cy="374574"/>
          </a:xfrm>
          <a:prstGeom prst="roundRect">
            <a:avLst>
              <a:gd name="adj" fmla="val 0"/>
            </a:avLst>
          </a:prstGeom>
          <a:solidFill>
            <a:srgbClr val="1E2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웹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시나리오</a:t>
            </a:r>
            <a:endParaRPr lang="es-E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599C030-69DD-4370-BB27-DEC60724554A}"/>
              </a:ext>
            </a:extLst>
          </p:cNvPr>
          <p:cNvCxnSpPr>
            <a:cxnSpLocks/>
          </p:cNvCxnSpPr>
          <p:nvPr/>
        </p:nvCxnSpPr>
        <p:spPr>
          <a:xfrm>
            <a:off x="562202" y="855855"/>
            <a:ext cx="4291050" cy="0"/>
          </a:xfrm>
          <a:prstGeom prst="line">
            <a:avLst/>
          </a:prstGeom>
          <a:ln w="38100">
            <a:solidFill>
              <a:srgbClr val="0814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E9AACF-2D44-4FF9-91BA-B1C03F98E495}"/>
              </a:ext>
            </a:extLst>
          </p:cNvPr>
          <p:cNvGrpSpPr/>
          <p:nvPr/>
        </p:nvGrpSpPr>
        <p:grpSpPr>
          <a:xfrm>
            <a:off x="2034087" y="1513974"/>
            <a:ext cx="9824146" cy="2897310"/>
            <a:chOff x="1801990" y="1504133"/>
            <a:chExt cx="9824146" cy="289731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F691141-C6F8-4967-9C3E-928F08EE3DFE}"/>
                </a:ext>
              </a:extLst>
            </p:cNvPr>
            <p:cNvSpPr/>
            <p:nvPr/>
          </p:nvSpPr>
          <p:spPr>
            <a:xfrm>
              <a:off x="1801990" y="1504133"/>
              <a:ext cx="9824146" cy="289731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0B4E682-464A-4404-A255-DB4855E7AC33}"/>
                </a:ext>
              </a:extLst>
            </p:cNvPr>
            <p:cNvSpPr/>
            <p:nvPr/>
          </p:nvSpPr>
          <p:spPr>
            <a:xfrm>
              <a:off x="2294957" y="2000220"/>
              <a:ext cx="1465167" cy="764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로그인 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9A08500-4CF5-47D3-8C8C-F2694B505B28}"/>
                </a:ext>
              </a:extLst>
            </p:cNvPr>
            <p:cNvSpPr/>
            <p:nvPr/>
          </p:nvSpPr>
          <p:spPr>
            <a:xfrm>
              <a:off x="4630833" y="2000220"/>
              <a:ext cx="1465167" cy="7725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주문내역 파일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업로드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795E323-6E97-44D5-B7C2-E89F534002E7}"/>
                </a:ext>
              </a:extLst>
            </p:cNvPr>
            <p:cNvSpPr/>
            <p:nvPr/>
          </p:nvSpPr>
          <p:spPr>
            <a:xfrm>
              <a:off x="6963775" y="1990824"/>
              <a:ext cx="1465168" cy="7725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분류하기 버튼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B0A7830-E9EF-412E-BBB9-F26B2126936E}"/>
                </a:ext>
              </a:extLst>
            </p:cNvPr>
            <p:cNvSpPr/>
            <p:nvPr/>
          </p:nvSpPr>
          <p:spPr>
            <a:xfrm>
              <a:off x="9349859" y="1990824"/>
              <a:ext cx="1465168" cy="7819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분류 결과 수정 및 업데이트</a:t>
              </a: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4C437089-4E3B-4F60-9EB8-B6BC30DAC2B0}"/>
                </a:ext>
              </a:extLst>
            </p:cNvPr>
            <p:cNvSpPr/>
            <p:nvPr/>
          </p:nvSpPr>
          <p:spPr>
            <a:xfrm>
              <a:off x="3780587" y="2311685"/>
              <a:ext cx="838505" cy="20548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화살표: 오른쪽 52">
              <a:extLst>
                <a:ext uri="{FF2B5EF4-FFF2-40B4-BE49-F238E27FC236}">
                  <a16:creationId xmlns:a16="http://schemas.microsoft.com/office/drawing/2014/main" id="{28615BEB-B03C-4A87-9E56-4295D92555A3}"/>
                </a:ext>
              </a:extLst>
            </p:cNvPr>
            <p:cNvSpPr/>
            <p:nvPr/>
          </p:nvSpPr>
          <p:spPr>
            <a:xfrm>
              <a:off x="6117706" y="2311684"/>
              <a:ext cx="838505" cy="20548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F9CB94AB-8813-462E-BA74-20C28CF20E03}"/>
                </a:ext>
              </a:extLst>
            </p:cNvPr>
            <p:cNvSpPr/>
            <p:nvPr/>
          </p:nvSpPr>
          <p:spPr>
            <a:xfrm>
              <a:off x="8471059" y="2311683"/>
              <a:ext cx="838505" cy="20548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A187B3-2838-4C24-A2B8-02BAD2939B6F}"/>
                </a:ext>
              </a:extLst>
            </p:cNvPr>
            <p:cNvSpPr/>
            <p:nvPr/>
          </p:nvSpPr>
          <p:spPr>
            <a:xfrm>
              <a:off x="2312973" y="3257362"/>
              <a:ext cx="1447151" cy="764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과거내역조회 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08E73C5-994E-41EF-8FC3-03FEF9E41B24}"/>
                </a:ext>
              </a:extLst>
            </p:cNvPr>
            <p:cNvSpPr/>
            <p:nvPr/>
          </p:nvSpPr>
          <p:spPr>
            <a:xfrm>
              <a:off x="4619092" y="3257362"/>
              <a:ext cx="1465167" cy="764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배송종류 </a:t>
              </a:r>
              <a:r>
                <a:rPr lang="en-US" altLang="ko-KR" sz="1200" dirty="0"/>
                <a:t>&amp; </a:t>
              </a:r>
            </a:p>
            <a:p>
              <a:pPr algn="ctr"/>
              <a:r>
                <a:rPr lang="ko-KR" altLang="en-US" sz="1200" dirty="0"/>
                <a:t>날짜 범위 선택 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788F5C2-53AE-4C74-A250-191785B1EAE9}"/>
                </a:ext>
              </a:extLst>
            </p:cNvPr>
            <p:cNvSpPr/>
            <p:nvPr/>
          </p:nvSpPr>
          <p:spPr>
            <a:xfrm>
              <a:off x="6943228" y="3257362"/>
              <a:ext cx="1465167" cy="764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검색 및 정렬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052AD5F-495A-416D-B17D-FA8E51FC3369}"/>
                </a:ext>
              </a:extLst>
            </p:cNvPr>
            <p:cNvSpPr/>
            <p:nvPr/>
          </p:nvSpPr>
          <p:spPr>
            <a:xfrm>
              <a:off x="9349859" y="3257363"/>
              <a:ext cx="1465168" cy="764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외주비용 확인 </a:t>
              </a:r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A30924B0-4861-442D-B01F-B011C9972A46}"/>
                </a:ext>
              </a:extLst>
            </p:cNvPr>
            <p:cNvSpPr/>
            <p:nvPr/>
          </p:nvSpPr>
          <p:spPr>
            <a:xfrm>
              <a:off x="3758881" y="3553243"/>
              <a:ext cx="838505" cy="20548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화살표: 오른쪽 65">
              <a:extLst>
                <a:ext uri="{FF2B5EF4-FFF2-40B4-BE49-F238E27FC236}">
                  <a16:creationId xmlns:a16="http://schemas.microsoft.com/office/drawing/2014/main" id="{FFE30324-AFC4-4E41-97EB-96DA3261F219}"/>
                </a:ext>
              </a:extLst>
            </p:cNvPr>
            <p:cNvSpPr/>
            <p:nvPr/>
          </p:nvSpPr>
          <p:spPr>
            <a:xfrm>
              <a:off x="6096000" y="3553242"/>
              <a:ext cx="838505" cy="20548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화살표: 오른쪽 66">
              <a:extLst>
                <a:ext uri="{FF2B5EF4-FFF2-40B4-BE49-F238E27FC236}">
                  <a16:creationId xmlns:a16="http://schemas.microsoft.com/office/drawing/2014/main" id="{0CD26DA6-B957-4435-B1CC-57751FD2A290}"/>
                </a:ext>
              </a:extLst>
            </p:cNvPr>
            <p:cNvSpPr/>
            <p:nvPr/>
          </p:nvSpPr>
          <p:spPr>
            <a:xfrm>
              <a:off x="8449353" y="3553241"/>
              <a:ext cx="838505" cy="20548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0AE9E8-CF36-4E83-8BFA-8D824F760BAF}"/>
              </a:ext>
            </a:extLst>
          </p:cNvPr>
          <p:cNvGrpSpPr/>
          <p:nvPr/>
        </p:nvGrpSpPr>
        <p:grpSpPr>
          <a:xfrm>
            <a:off x="2034087" y="4895921"/>
            <a:ext cx="9824146" cy="1493352"/>
            <a:chOff x="1801990" y="4831947"/>
            <a:chExt cx="9824146" cy="1493352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2EEB749-0DEF-4772-BAFF-154463D4E816}"/>
                </a:ext>
              </a:extLst>
            </p:cNvPr>
            <p:cNvSpPr/>
            <p:nvPr/>
          </p:nvSpPr>
          <p:spPr>
            <a:xfrm>
              <a:off x="1801990" y="4831947"/>
              <a:ext cx="9824146" cy="149335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850736A-E0AA-4303-A584-8A4018AEE1AD}"/>
                </a:ext>
              </a:extLst>
            </p:cNvPr>
            <p:cNvSpPr/>
            <p:nvPr/>
          </p:nvSpPr>
          <p:spPr>
            <a:xfrm>
              <a:off x="9348615" y="5186876"/>
              <a:ext cx="1465168" cy="7625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배송완료 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364A4DB-C984-4F1E-B70A-F1074D1761A8}"/>
                </a:ext>
              </a:extLst>
            </p:cNvPr>
            <p:cNvSpPr/>
            <p:nvPr/>
          </p:nvSpPr>
          <p:spPr>
            <a:xfrm>
              <a:off x="6962533" y="5187730"/>
              <a:ext cx="1465168" cy="7926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트럭</a:t>
              </a:r>
              <a:r>
                <a:rPr lang="en-US" altLang="ko-KR" sz="1200" dirty="0"/>
                <a:t> &amp; </a:t>
              </a:r>
              <a:r>
                <a:rPr lang="ko-KR" altLang="en-US" sz="1200" dirty="0"/>
                <a:t>날짜 선택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AB934C2-95B5-48D9-86AB-0579E064C7FC}"/>
                </a:ext>
              </a:extLst>
            </p:cNvPr>
            <p:cNvSpPr/>
            <p:nvPr/>
          </p:nvSpPr>
          <p:spPr>
            <a:xfrm>
              <a:off x="2293713" y="5189544"/>
              <a:ext cx="1465168" cy="7725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로그인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4FD819B-7346-4D23-9E61-C7059F91656D}"/>
                </a:ext>
              </a:extLst>
            </p:cNvPr>
            <p:cNvSpPr/>
            <p:nvPr/>
          </p:nvSpPr>
          <p:spPr>
            <a:xfrm>
              <a:off x="4629589" y="5186876"/>
              <a:ext cx="1465168" cy="7625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경로보기</a:t>
              </a:r>
            </a:p>
          </p:txBody>
        </p:sp>
        <p:sp>
          <p:nvSpPr>
            <p:cNvPr id="93" name="화살표: 오른쪽 92">
              <a:extLst>
                <a:ext uri="{FF2B5EF4-FFF2-40B4-BE49-F238E27FC236}">
                  <a16:creationId xmlns:a16="http://schemas.microsoft.com/office/drawing/2014/main" id="{290C6EF5-5E89-45A9-A9B3-A127F06019AC}"/>
                </a:ext>
              </a:extLst>
            </p:cNvPr>
            <p:cNvSpPr/>
            <p:nvPr/>
          </p:nvSpPr>
          <p:spPr>
            <a:xfrm>
              <a:off x="3770536" y="5444842"/>
              <a:ext cx="838505" cy="20548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화살표: 오른쪽 93">
              <a:extLst>
                <a:ext uri="{FF2B5EF4-FFF2-40B4-BE49-F238E27FC236}">
                  <a16:creationId xmlns:a16="http://schemas.microsoft.com/office/drawing/2014/main" id="{32F70E69-86FF-469E-9228-2BDC9E873137}"/>
                </a:ext>
              </a:extLst>
            </p:cNvPr>
            <p:cNvSpPr/>
            <p:nvPr/>
          </p:nvSpPr>
          <p:spPr>
            <a:xfrm>
              <a:off x="6107655" y="5444841"/>
              <a:ext cx="838505" cy="20548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화살표: 오른쪽 94">
              <a:extLst>
                <a:ext uri="{FF2B5EF4-FFF2-40B4-BE49-F238E27FC236}">
                  <a16:creationId xmlns:a16="http://schemas.microsoft.com/office/drawing/2014/main" id="{98DAECE0-F021-4B1A-8185-D5F580C87AF5}"/>
                </a:ext>
              </a:extLst>
            </p:cNvPr>
            <p:cNvSpPr/>
            <p:nvPr/>
          </p:nvSpPr>
          <p:spPr>
            <a:xfrm>
              <a:off x="8461008" y="5444840"/>
              <a:ext cx="838505" cy="20548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76AA8565-7920-46FC-BF13-DF88A57CB1D8}"/>
              </a:ext>
            </a:extLst>
          </p:cNvPr>
          <p:cNvSpPr/>
          <p:nvPr/>
        </p:nvSpPr>
        <p:spPr>
          <a:xfrm rot="16200000">
            <a:off x="582406" y="2252426"/>
            <a:ext cx="814478" cy="1363640"/>
          </a:xfrm>
          <a:prstGeom prst="wedgeRoundRectCallout">
            <a:avLst>
              <a:gd name="adj1" fmla="val 10181"/>
              <a:gd name="adj2" fmla="val 71281"/>
              <a:gd name="adj3" fmla="val 16667"/>
            </a:avLst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말풍선: 모서리가 둥근 사각형 103">
            <a:extLst>
              <a:ext uri="{FF2B5EF4-FFF2-40B4-BE49-F238E27FC236}">
                <a16:creationId xmlns:a16="http://schemas.microsoft.com/office/drawing/2014/main" id="{817CBCB2-A198-45A1-BD4F-02D7653550C8}"/>
              </a:ext>
            </a:extLst>
          </p:cNvPr>
          <p:cNvSpPr/>
          <p:nvPr/>
        </p:nvSpPr>
        <p:spPr>
          <a:xfrm rot="16200000">
            <a:off x="568362" y="4929735"/>
            <a:ext cx="814478" cy="1363640"/>
          </a:xfrm>
          <a:prstGeom prst="wedgeRoundRectCallout">
            <a:avLst>
              <a:gd name="adj1" fmla="val 10181"/>
              <a:gd name="adj2" fmla="val 71281"/>
              <a:gd name="adj3" fmla="val 16667"/>
            </a:avLst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E023C-E8A4-40C1-A3BB-7702FC8B7C1D}"/>
              </a:ext>
            </a:extLst>
          </p:cNvPr>
          <p:cNvSpPr txBox="1"/>
          <p:nvPr/>
        </p:nvSpPr>
        <p:spPr>
          <a:xfrm>
            <a:off x="576225" y="2718687"/>
            <a:ext cx="89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2FEB182-FFEE-4BB1-A3D7-CDE47879223D}"/>
              </a:ext>
            </a:extLst>
          </p:cNvPr>
          <p:cNvSpPr txBox="1"/>
          <p:nvPr/>
        </p:nvSpPr>
        <p:spPr>
          <a:xfrm>
            <a:off x="453639" y="5426889"/>
            <a:ext cx="115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택배기사</a:t>
            </a:r>
          </a:p>
        </p:txBody>
      </p:sp>
    </p:spTree>
    <p:extLst>
      <p:ext uri="{BB962C8B-B14F-4D97-AF65-F5344CB8AC3E}">
        <p14:creationId xmlns:p14="http://schemas.microsoft.com/office/powerpoint/2010/main" val="1101882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/>
          <p:nvPr/>
        </p:nvSpPr>
        <p:spPr>
          <a:xfrm>
            <a:off x="0" y="438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</p:txBody>
      </p:sp>
      <p:sp>
        <p:nvSpPr>
          <p:cNvPr id="8" name="文本框 7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 txBox="1"/>
          <p:nvPr/>
        </p:nvSpPr>
        <p:spPr>
          <a:xfrm>
            <a:off x="473213" y="230669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81422"/>
                </a:solidFill>
                <a:ea typeface="方正兰亭超细黑简体" panose="02000000000000000000" pitchFamily="2" charset="-122"/>
              </a:rPr>
              <a:t>3.6</a:t>
            </a:r>
            <a:r>
              <a:rPr lang="ko-KR" altLang="en-US" sz="2400" dirty="0">
                <a:solidFill>
                  <a:srgbClr val="081422"/>
                </a:solidFill>
                <a:ea typeface="方正兰亭超细黑简体" panose="02000000000000000000" pitchFamily="2" charset="-122"/>
              </a:rPr>
              <a:t> </a:t>
            </a:r>
            <a:r>
              <a:rPr lang="ko-KR" altLang="en-US" sz="2400" dirty="0">
                <a:solidFill>
                  <a:srgbClr val="081422"/>
                </a:solidFill>
                <a:latin typeface="+mn-ea"/>
              </a:rPr>
              <a:t>시스템 구현</a:t>
            </a:r>
            <a:endParaRPr lang="zh-CN" altLang="en-US" sz="2400" dirty="0">
              <a:solidFill>
                <a:srgbClr val="B0935A"/>
              </a:solidFill>
              <a:latin typeface="+mn-ea"/>
            </a:endParaRPr>
          </a:p>
        </p:txBody>
      </p:sp>
      <p:sp>
        <p:nvSpPr>
          <p:cNvPr id="9" name="等腰三角形 8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/>
          <p:nvPr/>
        </p:nvSpPr>
        <p:spPr>
          <a:xfrm rot="5400000">
            <a:off x="366143" y="383518"/>
            <a:ext cx="161591" cy="139303"/>
          </a:xfrm>
          <a:prstGeom prst="triangle">
            <a:avLst/>
          </a:prstGeom>
          <a:solidFill>
            <a:srgbClr val="08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>
              <a:solidFill>
                <a:srgbClr val="081422"/>
              </a:solidFill>
            </a:endParaRPr>
          </a:p>
        </p:txBody>
      </p:sp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474133" y="2404533"/>
            <a:ext cx="343556" cy="1354667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33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50E93-F453-4073-BC02-E9597C5EE69F}"/>
              </a:ext>
            </a:extLst>
          </p:cNvPr>
          <p:cNvSpPr txBox="1"/>
          <p:nvPr/>
        </p:nvSpPr>
        <p:spPr>
          <a:xfrm>
            <a:off x="79613" y="6031921"/>
            <a:ext cx="592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</a:t>
            </a:r>
            <a:r>
              <a:rPr lang="en-US" altLang="ko-KR" dirty="0"/>
              <a:t>’</a:t>
            </a:r>
            <a:r>
              <a:rPr lang="ko-KR" altLang="en-US" dirty="0" err="1"/>
              <a:t>복동이’에서</a:t>
            </a:r>
            <a:r>
              <a:rPr lang="ko-KR" altLang="en-US" dirty="0"/>
              <a:t> 다운 받은 주문내역 </a:t>
            </a:r>
            <a:r>
              <a:rPr lang="en-US" altLang="ko-KR" dirty="0"/>
              <a:t>csv </a:t>
            </a:r>
            <a:r>
              <a:rPr lang="ko-KR" altLang="en-US" dirty="0"/>
              <a:t>파일을 업로드한다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Rectángulo redondeado 10">
            <a:extLst>
              <a:ext uri="{FF2B5EF4-FFF2-40B4-BE49-F238E27FC236}">
                <a16:creationId xmlns:a16="http://schemas.microsoft.com/office/drawing/2014/main" id="{5884B5F0-A463-4755-9D2C-2966C2EFEFBF}"/>
              </a:ext>
            </a:extLst>
          </p:cNvPr>
          <p:cNvSpPr/>
          <p:nvPr/>
        </p:nvSpPr>
        <p:spPr>
          <a:xfrm>
            <a:off x="516591" y="743569"/>
            <a:ext cx="3026709" cy="564395"/>
          </a:xfrm>
          <a:prstGeom prst="roundRect">
            <a:avLst>
              <a:gd name="adj" fmla="val 0"/>
            </a:avLst>
          </a:prstGeom>
          <a:solidFill>
            <a:srgbClr val="1E2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r>
              <a:rPr lang="ko-KR" altLang="en-US" sz="1600" dirty="0">
                <a:latin typeface="Lato" panose="020F0502020204030203" pitchFamily="34" charset="0"/>
              </a:rPr>
              <a:t>배송분류하기</a:t>
            </a:r>
            <a:endParaRPr lang="es-ES" altLang="ko-KR" sz="1600" dirty="0">
              <a:latin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E269CC-E345-499B-97C6-428F74FB996A}"/>
              </a:ext>
            </a:extLst>
          </p:cNvPr>
          <p:cNvSpPr txBox="1"/>
          <p:nvPr/>
        </p:nvSpPr>
        <p:spPr>
          <a:xfrm>
            <a:off x="6103251" y="5985445"/>
            <a:ext cx="6023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</a:t>
            </a:r>
            <a:r>
              <a:rPr lang="en-US" altLang="ko-KR" dirty="0"/>
              <a:t>’</a:t>
            </a:r>
            <a:r>
              <a:rPr lang="ko-KR" altLang="en-US" dirty="0"/>
              <a:t>분류하기</a:t>
            </a:r>
            <a:r>
              <a:rPr lang="en-US" altLang="ko-KR" dirty="0"/>
              <a:t>’ </a:t>
            </a:r>
            <a:r>
              <a:rPr lang="ko-KR" altLang="en-US" dirty="0"/>
              <a:t>버튼을 누르면 불러온 주문내역을 알고리즘을 통해 배송분류를 한다</a:t>
            </a:r>
            <a:r>
              <a:rPr lang="en-US" altLang="ko-KR" dirty="0"/>
              <a:t>. </a:t>
            </a:r>
            <a:r>
              <a:rPr lang="ko-KR" altLang="en-US" dirty="0"/>
              <a:t>사용자는 이때 정보를 수정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886DA2-8496-4895-B5F4-77900626FBCD}"/>
              </a:ext>
            </a:extLst>
          </p:cNvPr>
          <p:cNvGrpSpPr/>
          <p:nvPr/>
        </p:nvGrpSpPr>
        <p:grpSpPr>
          <a:xfrm>
            <a:off x="79612" y="1518101"/>
            <a:ext cx="12001499" cy="4338328"/>
            <a:chOff x="0" y="1518988"/>
            <a:chExt cx="12191999" cy="423585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92063CD-2D9C-4C9A-8148-0391814BF280}"/>
                </a:ext>
              </a:extLst>
            </p:cNvPr>
            <p:cNvGrpSpPr/>
            <p:nvPr/>
          </p:nvGrpSpPr>
          <p:grpSpPr>
            <a:xfrm>
              <a:off x="1" y="1518988"/>
              <a:ext cx="6023639" cy="4235853"/>
              <a:chOff x="1176788" y="1194712"/>
              <a:chExt cx="9838423" cy="445803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47F4E02A-CACD-4BE9-AF53-B32D20D66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6788" y="1194712"/>
                <a:ext cx="9838423" cy="445803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326D5A7-DE44-4829-8324-5184497F74C8}"/>
                  </a:ext>
                </a:extLst>
              </p:cNvPr>
              <p:cNvSpPr/>
              <p:nvPr/>
            </p:nvSpPr>
            <p:spPr>
              <a:xfrm>
                <a:off x="9350773" y="1955008"/>
                <a:ext cx="1160335" cy="448983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순서도: 처리 11">
              <a:extLst>
                <a:ext uri="{FF2B5EF4-FFF2-40B4-BE49-F238E27FC236}">
                  <a16:creationId xmlns:a16="http://schemas.microsoft.com/office/drawing/2014/main" id="{6C36C2F5-2B43-43B3-A538-AAAED9015397}"/>
                </a:ext>
              </a:extLst>
            </p:cNvPr>
            <p:cNvSpPr/>
            <p:nvPr/>
          </p:nvSpPr>
          <p:spPr>
            <a:xfrm>
              <a:off x="0" y="1518988"/>
              <a:ext cx="6023639" cy="4235853"/>
            </a:xfrm>
            <a:prstGeom prst="flowChartProcess">
              <a:avLst/>
            </a:prstGeom>
            <a:noFill/>
            <a:ln w="28575">
              <a:solidFill>
                <a:srgbClr val="0B1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7E974E86-17E6-43D6-8863-F03B5881EAA9}"/>
                </a:ext>
              </a:extLst>
            </p:cNvPr>
            <p:cNvSpPr/>
            <p:nvPr/>
          </p:nvSpPr>
          <p:spPr>
            <a:xfrm>
              <a:off x="6019800" y="1518988"/>
              <a:ext cx="6172199" cy="4235853"/>
            </a:xfrm>
            <a:prstGeom prst="flowChartProcess">
              <a:avLst/>
            </a:prstGeom>
            <a:noFill/>
            <a:ln w="28575">
              <a:solidFill>
                <a:srgbClr val="0B1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3FED1E8E-FD01-4D05-9990-23A7AC7B2F34}"/>
              </a:ext>
            </a:extLst>
          </p:cNvPr>
          <p:cNvSpPr txBox="1"/>
          <p:nvPr/>
        </p:nvSpPr>
        <p:spPr>
          <a:xfrm>
            <a:off x="5931562" y="354681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solidFill>
                  <a:srgbClr val="081422"/>
                </a:solidFill>
                <a:latin typeface="+mn-ea"/>
                <a:ea typeface="맑은 고딕" panose="020B0503020000020004" pitchFamily="50" charset="-127"/>
              </a:rPr>
              <a:t> 지적 및 보완사항</a:t>
            </a:r>
            <a:endParaRPr lang="zh-CN" altLang="en-US" sz="1400" dirty="0">
              <a:solidFill>
                <a:srgbClr val="081422"/>
              </a:solidFill>
              <a:latin typeface="+mn-ea"/>
            </a:endParaRPr>
          </a:p>
        </p:txBody>
      </p:sp>
      <p:sp>
        <p:nvSpPr>
          <p:cNvPr id="2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46ED1C4F-5924-47FE-A411-284042FF6279}"/>
              </a:ext>
            </a:extLst>
          </p:cNvPr>
          <p:cNvSpPr/>
          <p:nvPr/>
        </p:nvSpPr>
        <p:spPr>
          <a:xfrm>
            <a:off x="9618941" y="4381"/>
            <a:ext cx="463489" cy="372375"/>
          </a:xfrm>
          <a:prstGeom prst="rect">
            <a:avLst/>
          </a:prstGeom>
          <a:solidFill>
            <a:srgbClr val="08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26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25362199-4B34-47D9-A518-2AFC0574EB81}"/>
              </a:ext>
            </a:extLst>
          </p:cNvPr>
          <p:cNvSpPr txBox="1"/>
          <p:nvPr/>
        </p:nvSpPr>
        <p:spPr>
          <a:xfrm>
            <a:off x="7699996" y="344698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요약</a:t>
            </a:r>
            <a:endParaRPr lang="en-US" altLang="ko-KR" sz="1400" dirty="0">
              <a:solidFill>
                <a:srgbClr val="08142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90854CD5-AC3E-4286-8560-D147E9760D6E}"/>
              </a:ext>
            </a:extLst>
          </p:cNvPr>
          <p:cNvSpPr txBox="1"/>
          <p:nvPr/>
        </p:nvSpPr>
        <p:spPr>
          <a:xfrm>
            <a:off x="9136168" y="34379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프로젝트내용</a:t>
            </a:r>
            <a:endParaRPr lang="zh-CN" altLang="en-US" sz="1400" dirty="0">
              <a:solidFill>
                <a:srgbClr val="081422"/>
              </a:solidFill>
              <a:latin typeface="+mn-ea"/>
            </a:endParaRPr>
          </a:p>
        </p:txBody>
      </p:sp>
      <p:sp>
        <p:nvSpPr>
          <p:cNvPr id="28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DD5B449F-FF79-40B4-92A1-D559E2B43CFA}"/>
              </a:ext>
            </a:extLst>
          </p:cNvPr>
          <p:cNvSpPr txBox="1"/>
          <p:nvPr/>
        </p:nvSpPr>
        <p:spPr>
          <a:xfrm>
            <a:off x="10496822" y="343798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프로젝트관리</a:t>
            </a:r>
            <a:endParaRPr lang="zh-CN" altLang="en-US" dirty="0">
              <a:solidFill>
                <a:srgbClr val="081422"/>
              </a:solidFill>
              <a:latin typeface="+mn-e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43E1499-6153-4F14-A97B-D5CFA48B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855441-AD77-4F73-AB85-23B360B1C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1" y="1535661"/>
            <a:ext cx="5910417" cy="43088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F94263-527A-44B0-A573-2141BE275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210" y="1542541"/>
            <a:ext cx="6061901" cy="42916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B95064-8266-4886-AD47-A7420F272E40}"/>
              </a:ext>
            </a:extLst>
          </p:cNvPr>
          <p:cNvSpPr/>
          <p:nvPr/>
        </p:nvSpPr>
        <p:spPr>
          <a:xfrm>
            <a:off x="2972453" y="2257982"/>
            <a:ext cx="498929" cy="341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471E77-951E-4C62-B2D9-BFE5DC802165}"/>
              </a:ext>
            </a:extLst>
          </p:cNvPr>
          <p:cNvSpPr/>
          <p:nvPr/>
        </p:nvSpPr>
        <p:spPr>
          <a:xfrm>
            <a:off x="9461242" y="2243663"/>
            <a:ext cx="498929" cy="341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2BA4F6-DF4A-4569-84C2-D32C0D40A779}"/>
              </a:ext>
            </a:extLst>
          </p:cNvPr>
          <p:cNvSpPr/>
          <p:nvPr/>
        </p:nvSpPr>
        <p:spPr>
          <a:xfrm>
            <a:off x="10948030" y="3258310"/>
            <a:ext cx="528204" cy="2496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3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/>
          <p:nvPr/>
        </p:nvSpPr>
        <p:spPr>
          <a:xfrm>
            <a:off x="0" y="438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</p:txBody>
      </p:sp>
      <p:sp>
        <p:nvSpPr>
          <p:cNvPr id="8" name="文本框 7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 txBox="1"/>
          <p:nvPr/>
        </p:nvSpPr>
        <p:spPr>
          <a:xfrm>
            <a:off x="473213" y="230669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81422"/>
                </a:solidFill>
                <a:ea typeface="方正兰亭超细黑简体" panose="02000000000000000000" pitchFamily="2" charset="-122"/>
              </a:rPr>
              <a:t>3.6</a:t>
            </a:r>
            <a:r>
              <a:rPr lang="ko-KR" altLang="en-US" sz="2400" dirty="0">
                <a:solidFill>
                  <a:srgbClr val="081422"/>
                </a:solidFill>
                <a:ea typeface="方正兰亭超细黑简体" panose="02000000000000000000" pitchFamily="2" charset="-122"/>
              </a:rPr>
              <a:t> </a:t>
            </a:r>
            <a:r>
              <a:rPr lang="ko-KR" altLang="en-US" sz="2400" dirty="0">
                <a:solidFill>
                  <a:srgbClr val="081422"/>
                </a:solidFill>
                <a:latin typeface="+mn-ea"/>
              </a:rPr>
              <a:t>시스템 구현</a:t>
            </a:r>
            <a:endParaRPr lang="zh-CN" altLang="en-US" sz="2400" dirty="0">
              <a:solidFill>
                <a:srgbClr val="B0935A"/>
              </a:solidFill>
              <a:latin typeface="+mn-ea"/>
            </a:endParaRPr>
          </a:p>
        </p:txBody>
      </p:sp>
      <p:sp>
        <p:nvSpPr>
          <p:cNvPr id="9" name="等腰三角形 8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/>
          <p:nvPr/>
        </p:nvSpPr>
        <p:spPr>
          <a:xfrm rot="5400000">
            <a:off x="366143" y="383518"/>
            <a:ext cx="161591" cy="139303"/>
          </a:xfrm>
          <a:prstGeom prst="triangle">
            <a:avLst/>
          </a:prstGeom>
          <a:solidFill>
            <a:srgbClr val="08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>
              <a:solidFill>
                <a:srgbClr val="081422"/>
              </a:solidFill>
            </a:endParaRPr>
          </a:p>
        </p:txBody>
      </p:sp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474133" y="2404533"/>
            <a:ext cx="343556" cy="1354667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33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3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50E93-F453-4073-BC02-E9597C5EE69F}"/>
              </a:ext>
            </a:extLst>
          </p:cNvPr>
          <p:cNvSpPr txBox="1"/>
          <p:nvPr/>
        </p:nvSpPr>
        <p:spPr>
          <a:xfrm>
            <a:off x="79613" y="6031921"/>
            <a:ext cx="592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▶배송 종류와 날짜 범위를 선택하여 과거 배송 내역을 조회한다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Rectángulo redondeado 10">
            <a:extLst>
              <a:ext uri="{FF2B5EF4-FFF2-40B4-BE49-F238E27FC236}">
                <a16:creationId xmlns:a16="http://schemas.microsoft.com/office/drawing/2014/main" id="{5884B5F0-A463-4755-9D2C-2966C2EFEFBF}"/>
              </a:ext>
            </a:extLst>
          </p:cNvPr>
          <p:cNvSpPr/>
          <p:nvPr/>
        </p:nvSpPr>
        <p:spPr>
          <a:xfrm>
            <a:off x="516591" y="743569"/>
            <a:ext cx="3026709" cy="564395"/>
          </a:xfrm>
          <a:prstGeom prst="roundRect">
            <a:avLst>
              <a:gd name="adj" fmla="val 0"/>
            </a:avLst>
          </a:prstGeom>
          <a:solidFill>
            <a:srgbClr val="1E2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r>
              <a:rPr lang="ko-KR" altLang="en-US" sz="1600" dirty="0">
                <a:latin typeface="Lato" panose="020F0502020204030203" pitchFamily="34" charset="0"/>
              </a:rPr>
              <a:t>과거배송내역</a:t>
            </a:r>
            <a:endParaRPr lang="es-ES" altLang="ko-KR" sz="1600" dirty="0">
              <a:latin typeface="Lato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E269CC-E345-499B-97C6-428F74FB996A}"/>
              </a:ext>
            </a:extLst>
          </p:cNvPr>
          <p:cNvSpPr txBox="1"/>
          <p:nvPr/>
        </p:nvSpPr>
        <p:spPr>
          <a:xfrm>
            <a:off x="6103251" y="5985445"/>
            <a:ext cx="602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▶테이블 아래에는 검색한 건수들의 </a:t>
            </a:r>
            <a:r>
              <a:rPr lang="en-US" altLang="ko-KR" dirty="0"/>
              <a:t>total </a:t>
            </a:r>
            <a:r>
              <a:rPr lang="ko-KR" altLang="en-US" dirty="0"/>
              <a:t>외주 비용을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886DA2-8496-4895-B5F4-77900626FBCD}"/>
              </a:ext>
            </a:extLst>
          </p:cNvPr>
          <p:cNvGrpSpPr/>
          <p:nvPr/>
        </p:nvGrpSpPr>
        <p:grpSpPr>
          <a:xfrm>
            <a:off x="79612" y="1518101"/>
            <a:ext cx="12001499" cy="4338328"/>
            <a:chOff x="0" y="1518988"/>
            <a:chExt cx="12191999" cy="423585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326D5A7-DE44-4829-8324-5184497F74C8}"/>
                </a:ext>
              </a:extLst>
            </p:cNvPr>
            <p:cNvSpPr/>
            <p:nvPr/>
          </p:nvSpPr>
          <p:spPr>
            <a:xfrm>
              <a:off x="5004578" y="2241392"/>
              <a:ext cx="710422" cy="4266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순서도: 처리 11">
              <a:extLst>
                <a:ext uri="{FF2B5EF4-FFF2-40B4-BE49-F238E27FC236}">
                  <a16:creationId xmlns:a16="http://schemas.microsoft.com/office/drawing/2014/main" id="{6C36C2F5-2B43-43B3-A538-AAAED9015397}"/>
                </a:ext>
              </a:extLst>
            </p:cNvPr>
            <p:cNvSpPr/>
            <p:nvPr/>
          </p:nvSpPr>
          <p:spPr>
            <a:xfrm>
              <a:off x="0" y="1518988"/>
              <a:ext cx="6023639" cy="4235853"/>
            </a:xfrm>
            <a:prstGeom prst="flowChartProcess">
              <a:avLst/>
            </a:prstGeom>
            <a:noFill/>
            <a:ln w="28575">
              <a:solidFill>
                <a:srgbClr val="0B1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처리 21">
              <a:extLst>
                <a:ext uri="{FF2B5EF4-FFF2-40B4-BE49-F238E27FC236}">
                  <a16:creationId xmlns:a16="http://schemas.microsoft.com/office/drawing/2014/main" id="{7E974E86-17E6-43D6-8863-F03B5881EAA9}"/>
                </a:ext>
              </a:extLst>
            </p:cNvPr>
            <p:cNvSpPr/>
            <p:nvPr/>
          </p:nvSpPr>
          <p:spPr>
            <a:xfrm>
              <a:off x="6019800" y="1518988"/>
              <a:ext cx="6172199" cy="4235853"/>
            </a:xfrm>
            <a:prstGeom prst="flowChartProcess">
              <a:avLst/>
            </a:prstGeom>
            <a:noFill/>
            <a:ln w="28575">
              <a:solidFill>
                <a:srgbClr val="0B1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3FED1E8E-FD01-4D05-9990-23A7AC7B2F34}"/>
              </a:ext>
            </a:extLst>
          </p:cNvPr>
          <p:cNvSpPr txBox="1"/>
          <p:nvPr/>
        </p:nvSpPr>
        <p:spPr>
          <a:xfrm>
            <a:off x="5931562" y="354681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solidFill>
                  <a:srgbClr val="081422"/>
                </a:solidFill>
                <a:latin typeface="+mn-ea"/>
                <a:ea typeface="맑은 고딕" panose="020B0503020000020004" pitchFamily="50" charset="-127"/>
              </a:rPr>
              <a:t> 지적 및 보완사항</a:t>
            </a:r>
            <a:endParaRPr lang="zh-CN" altLang="en-US" sz="1400" dirty="0">
              <a:solidFill>
                <a:srgbClr val="081422"/>
              </a:solidFill>
              <a:latin typeface="+mn-ea"/>
            </a:endParaRPr>
          </a:p>
        </p:txBody>
      </p:sp>
      <p:sp>
        <p:nvSpPr>
          <p:cNvPr id="25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46ED1C4F-5924-47FE-A411-284042FF6279}"/>
              </a:ext>
            </a:extLst>
          </p:cNvPr>
          <p:cNvSpPr/>
          <p:nvPr/>
        </p:nvSpPr>
        <p:spPr>
          <a:xfrm>
            <a:off x="9618941" y="4381"/>
            <a:ext cx="463489" cy="372375"/>
          </a:xfrm>
          <a:prstGeom prst="rect">
            <a:avLst/>
          </a:prstGeom>
          <a:solidFill>
            <a:srgbClr val="08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26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25362199-4B34-47D9-A518-2AFC0574EB81}"/>
              </a:ext>
            </a:extLst>
          </p:cNvPr>
          <p:cNvSpPr txBox="1"/>
          <p:nvPr/>
        </p:nvSpPr>
        <p:spPr>
          <a:xfrm>
            <a:off x="7699996" y="344698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요약</a:t>
            </a:r>
            <a:endParaRPr lang="en-US" altLang="ko-KR" sz="1400" dirty="0">
              <a:solidFill>
                <a:srgbClr val="08142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90854CD5-AC3E-4286-8560-D147E9760D6E}"/>
              </a:ext>
            </a:extLst>
          </p:cNvPr>
          <p:cNvSpPr txBox="1"/>
          <p:nvPr/>
        </p:nvSpPr>
        <p:spPr>
          <a:xfrm>
            <a:off x="9136168" y="34379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프로젝트내용</a:t>
            </a:r>
            <a:endParaRPr lang="zh-CN" altLang="en-US" sz="1400" dirty="0">
              <a:solidFill>
                <a:srgbClr val="081422"/>
              </a:solidFill>
              <a:latin typeface="+mn-ea"/>
            </a:endParaRPr>
          </a:p>
        </p:txBody>
      </p:sp>
      <p:sp>
        <p:nvSpPr>
          <p:cNvPr id="28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DD5B449F-FF79-40B4-92A1-D559E2B43CFA}"/>
              </a:ext>
            </a:extLst>
          </p:cNvPr>
          <p:cNvSpPr txBox="1"/>
          <p:nvPr/>
        </p:nvSpPr>
        <p:spPr>
          <a:xfrm>
            <a:off x="10496822" y="343798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프로젝트관리</a:t>
            </a:r>
            <a:endParaRPr lang="zh-CN" altLang="en-US" dirty="0">
              <a:solidFill>
                <a:srgbClr val="081422"/>
              </a:solidFill>
              <a:latin typeface="+mn-ea"/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43E1499-6153-4F14-A97B-D5CFA48B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B95064-8266-4886-AD47-A7420F272E40}"/>
              </a:ext>
            </a:extLst>
          </p:cNvPr>
          <p:cNvSpPr/>
          <p:nvPr/>
        </p:nvSpPr>
        <p:spPr>
          <a:xfrm>
            <a:off x="2972453" y="2257982"/>
            <a:ext cx="498929" cy="341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2BA4F6-DF4A-4569-84C2-D32C0D40A779}"/>
              </a:ext>
            </a:extLst>
          </p:cNvPr>
          <p:cNvSpPr/>
          <p:nvPr/>
        </p:nvSpPr>
        <p:spPr>
          <a:xfrm>
            <a:off x="10948030" y="3258310"/>
            <a:ext cx="528204" cy="2496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52A804B-74FB-4416-8066-6A250920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0" y="1548182"/>
            <a:ext cx="5889220" cy="427760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15DA5B-AABB-44AC-A023-2C6D174FFA85}"/>
              </a:ext>
            </a:extLst>
          </p:cNvPr>
          <p:cNvSpPr/>
          <p:nvPr/>
        </p:nvSpPr>
        <p:spPr>
          <a:xfrm>
            <a:off x="2179630" y="2821684"/>
            <a:ext cx="2926626" cy="341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E9DEA97-C284-4930-A0B7-434FB0EC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410" y="1548182"/>
            <a:ext cx="6020151" cy="427760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660FD8-ED75-4330-8215-02629CB912FB}"/>
              </a:ext>
            </a:extLst>
          </p:cNvPr>
          <p:cNvSpPr/>
          <p:nvPr/>
        </p:nvSpPr>
        <p:spPr>
          <a:xfrm>
            <a:off x="6380048" y="4501152"/>
            <a:ext cx="5096186" cy="3585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022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/>
          <p:nvPr/>
        </p:nvSpPr>
        <p:spPr>
          <a:xfrm>
            <a:off x="0" y="438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  <a:p>
            <a:pPr algn="ctr"/>
            <a:endParaRPr lang="en-US" altLang="ko-KR" sz="1351" b="1" dirty="0">
              <a:solidFill>
                <a:schemeClr val="tx1"/>
              </a:solidFill>
            </a:endParaRPr>
          </a:p>
        </p:txBody>
      </p:sp>
      <p:sp>
        <p:nvSpPr>
          <p:cNvPr id="8" name="文本框 7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 txBox="1"/>
          <p:nvPr/>
        </p:nvSpPr>
        <p:spPr>
          <a:xfrm>
            <a:off x="473213" y="230669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81422"/>
                </a:solidFill>
                <a:ea typeface="方正兰亭超细黑简体" panose="02000000000000000000" pitchFamily="2" charset="-122"/>
              </a:rPr>
              <a:t>3.6</a:t>
            </a:r>
            <a:r>
              <a:rPr lang="ko-KR" altLang="en-US" sz="2400" dirty="0">
                <a:solidFill>
                  <a:srgbClr val="081422"/>
                </a:solidFill>
                <a:ea typeface="方正兰亭超细黑简体" panose="02000000000000000000" pitchFamily="2" charset="-122"/>
              </a:rPr>
              <a:t> </a:t>
            </a:r>
            <a:r>
              <a:rPr lang="ko-KR" altLang="en-US" sz="2400" dirty="0">
                <a:solidFill>
                  <a:srgbClr val="081422"/>
                </a:solidFill>
                <a:latin typeface="+mn-ea"/>
              </a:rPr>
              <a:t>시스템 구현</a:t>
            </a:r>
            <a:endParaRPr lang="zh-CN" altLang="en-US" sz="2400" dirty="0">
              <a:solidFill>
                <a:srgbClr val="B0935A"/>
              </a:solidFill>
              <a:latin typeface="+mn-ea"/>
            </a:endParaRPr>
          </a:p>
        </p:txBody>
      </p:sp>
      <p:sp>
        <p:nvSpPr>
          <p:cNvPr id="9" name="等腰三角形 8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/>
          <p:cNvSpPr/>
          <p:nvPr/>
        </p:nvSpPr>
        <p:spPr>
          <a:xfrm rot="5400000">
            <a:off x="366143" y="383518"/>
            <a:ext cx="161591" cy="139303"/>
          </a:xfrm>
          <a:prstGeom prst="triangle">
            <a:avLst/>
          </a:prstGeom>
          <a:solidFill>
            <a:srgbClr val="08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>
              <a:solidFill>
                <a:srgbClr val="081422"/>
              </a:solidFill>
            </a:endParaRPr>
          </a:p>
        </p:txBody>
      </p:sp>
      <p:sp>
        <p:nvSpPr>
          <p:cNvPr id="3" name="e7d195523061f1c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 hidden="1"/>
          <p:cNvSpPr txBox="1"/>
          <p:nvPr/>
        </p:nvSpPr>
        <p:spPr>
          <a:xfrm>
            <a:off x="-474133" y="2404533"/>
            <a:ext cx="343556" cy="1354667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33"/>
              <a:t>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</a:t>
            </a:r>
            <a:endParaRPr lang="zh-CN" altLang="en-US" sz="133"/>
          </a:p>
        </p:txBody>
      </p:sp>
      <p:sp>
        <p:nvSpPr>
          <p:cNvPr id="16" name="Rectángulo redondeado 10">
            <a:extLst>
              <a:ext uri="{FF2B5EF4-FFF2-40B4-BE49-F238E27FC236}">
                <a16:creationId xmlns:a16="http://schemas.microsoft.com/office/drawing/2014/main" id="{D0981AC9-D806-48FB-AEAC-4D704FD12128}"/>
              </a:ext>
            </a:extLst>
          </p:cNvPr>
          <p:cNvSpPr/>
          <p:nvPr/>
        </p:nvSpPr>
        <p:spPr>
          <a:xfrm>
            <a:off x="516591" y="743569"/>
            <a:ext cx="3026709" cy="564395"/>
          </a:xfrm>
          <a:prstGeom prst="roundRect">
            <a:avLst>
              <a:gd name="adj" fmla="val 0"/>
            </a:avLst>
          </a:prstGeom>
          <a:solidFill>
            <a:srgbClr val="1E2C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r>
              <a:rPr lang="ko-KR" altLang="en-US" sz="1600" dirty="0">
                <a:latin typeface="Lato" panose="020F0502020204030203" pitchFamily="34" charset="0"/>
              </a:rPr>
              <a:t>경로확인</a:t>
            </a:r>
            <a:endParaRPr lang="es-ES" sz="1600" dirty="0">
              <a:latin typeface="Lato" panose="020F0502020204030203" pitchFamily="34" charset="0"/>
            </a:endParaRPr>
          </a:p>
        </p:txBody>
      </p:sp>
      <p:sp>
        <p:nvSpPr>
          <p:cNvPr id="17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83CE6740-7E91-4676-9B79-728A21FC3A55}"/>
              </a:ext>
            </a:extLst>
          </p:cNvPr>
          <p:cNvSpPr txBox="1"/>
          <p:nvPr/>
        </p:nvSpPr>
        <p:spPr>
          <a:xfrm>
            <a:off x="5931562" y="354681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solidFill>
                  <a:srgbClr val="081422"/>
                </a:solidFill>
                <a:latin typeface="+mn-ea"/>
                <a:ea typeface="맑은 고딕" panose="020B0503020000020004" pitchFamily="50" charset="-127"/>
              </a:rPr>
              <a:t> 지적 및 보완사항</a:t>
            </a:r>
            <a:endParaRPr lang="zh-CN" altLang="en-US" sz="1400" dirty="0">
              <a:solidFill>
                <a:srgbClr val="081422"/>
              </a:solidFill>
              <a:latin typeface="+mn-ea"/>
            </a:endParaRPr>
          </a:p>
        </p:txBody>
      </p:sp>
      <p:sp>
        <p:nvSpPr>
          <p:cNvPr id="18" name="矩形 1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B43FDC8A-076A-4968-8680-4C8EA7DC5495}"/>
              </a:ext>
            </a:extLst>
          </p:cNvPr>
          <p:cNvSpPr/>
          <p:nvPr/>
        </p:nvSpPr>
        <p:spPr>
          <a:xfrm>
            <a:off x="9618941" y="4381"/>
            <a:ext cx="463489" cy="372375"/>
          </a:xfrm>
          <a:prstGeom prst="rect">
            <a:avLst/>
          </a:prstGeom>
          <a:solidFill>
            <a:srgbClr val="081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1"/>
          </a:p>
        </p:txBody>
      </p:sp>
      <p:sp>
        <p:nvSpPr>
          <p:cNvPr id="19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936ABC7B-A6C7-4079-B958-6D837D41BB73}"/>
              </a:ext>
            </a:extLst>
          </p:cNvPr>
          <p:cNvSpPr txBox="1"/>
          <p:nvPr/>
        </p:nvSpPr>
        <p:spPr>
          <a:xfrm>
            <a:off x="7699996" y="344698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요약</a:t>
            </a:r>
            <a:endParaRPr lang="en-US" altLang="ko-KR" sz="1400" dirty="0">
              <a:solidFill>
                <a:srgbClr val="08142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09697C03-A6EB-4A95-85F4-53652BDC2179}"/>
              </a:ext>
            </a:extLst>
          </p:cNvPr>
          <p:cNvSpPr txBox="1"/>
          <p:nvPr/>
        </p:nvSpPr>
        <p:spPr>
          <a:xfrm>
            <a:off x="9136168" y="34379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프로젝트내용</a:t>
            </a:r>
            <a:endParaRPr lang="zh-CN" altLang="en-US" sz="1400" dirty="0">
              <a:solidFill>
                <a:srgbClr val="081422"/>
              </a:solidFill>
              <a:latin typeface="+mn-ea"/>
            </a:endParaRPr>
          </a:p>
        </p:txBody>
      </p:sp>
      <p:sp>
        <p:nvSpPr>
          <p:cNvPr id="21" name="文本框 10" descr="e7d195523061f1c0b9c437df2358c0cda14f5041a22fabbfBE2BE37675DC7AB669ED1A17F222BC996230C869F9A73B775AB9A6F73BCC744AF1BB55A31F7D215610F6B48D481C98CFAE215B20EECA2E6E46FEF645925D2EDE7553A9227EBA7FA89B0C2F58B1E177996467D2B4F67F8E4A143BADD80EDF54C4BFFB1601535DAA015E1F80B91CC64AE514A43949DB62D93E">
            <a:extLst>
              <a:ext uri="{FF2B5EF4-FFF2-40B4-BE49-F238E27FC236}">
                <a16:creationId xmlns:a16="http://schemas.microsoft.com/office/drawing/2014/main" id="{AF7FC2AB-3730-4203-86E4-DA0DB3FA7CEC}"/>
              </a:ext>
            </a:extLst>
          </p:cNvPr>
          <p:cNvSpPr txBox="1"/>
          <p:nvPr/>
        </p:nvSpPr>
        <p:spPr>
          <a:xfrm>
            <a:off x="10496822" y="343798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1400" dirty="0">
                <a:solidFill>
                  <a:srgbClr val="0814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프로젝트관리</a:t>
            </a:r>
            <a:endParaRPr lang="zh-CN" altLang="en-US" dirty="0">
              <a:solidFill>
                <a:srgbClr val="081422"/>
              </a:solidFill>
              <a:latin typeface="+mn-ea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39A4F66-8A55-4264-B53D-0E25F4CD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50F5E-4BF2-4590-96B2-2905F5BB3A49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3FC1BA-C1F1-4160-B5C3-4EAAC27E6D3C}"/>
              </a:ext>
            </a:extLst>
          </p:cNvPr>
          <p:cNvGrpSpPr/>
          <p:nvPr/>
        </p:nvGrpSpPr>
        <p:grpSpPr>
          <a:xfrm>
            <a:off x="79612" y="1518102"/>
            <a:ext cx="12001499" cy="4338329"/>
            <a:chOff x="0" y="1518988"/>
            <a:chExt cx="12191999" cy="423585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19E84C2-01E0-4B69-A082-FCD8A8E5ACD4}"/>
                </a:ext>
              </a:extLst>
            </p:cNvPr>
            <p:cNvSpPr/>
            <p:nvPr/>
          </p:nvSpPr>
          <p:spPr>
            <a:xfrm>
              <a:off x="5004578" y="2241392"/>
              <a:ext cx="710422" cy="4266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7A44D79-2959-4CDD-97EF-EB1F9ADF922C}"/>
                </a:ext>
              </a:extLst>
            </p:cNvPr>
            <p:cNvSpPr/>
            <p:nvPr/>
          </p:nvSpPr>
          <p:spPr>
            <a:xfrm>
              <a:off x="11187155" y="2266445"/>
              <a:ext cx="687029" cy="37650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처리 24">
              <a:extLst>
                <a:ext uri="{FF2B5EF4-FFF2-40B4-BE49-F238E27FC236}">
                  <a16:creationId xmlns:a16="http://schemas.microsoft.com/office/drawing/2014/main" id="{F49A7467-98B2-4D82-9D16-A3E8780DE714}"/>
                </a:ext>
              </a:extLst>
            </p:cNvPr>
            <p:cNvSpPr/>
            <p:nvPr/>
          </p:nvSpPr>
          <p:spPr>
            <a:xfrm>
              <a:off x="0" y="1518988"/>
              <a:ext cx="6023639" cy="4235853"/>
            </a:xfrm>
            <a:prstGeom prst="flowChartProcess">
              <a:avLst/>
            </a:prstGeom>
            <a:noFill/>
            <a:ln w="28575">
              <a:solidFill>
                <a:srgbClr val="0B1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처리 25">
              <a:extLst>
                <a:ext uri="{FF2B5EF4-FFF2-40B4-BE49-F238E27FC236}">
                  <a16:creationId xmlns:a16="http://schemas.microsoft.com/office/drawing/2014/main" id="{2224C1A4-EC2B-4443-97E5-E617BAB743C5}"/>
                </a:ext>
              </a:extLst>
            </p:cNvPr>
            <p:cNvSpPr/>
            <p:nvPr/>
          </p:nvSpPr>
          <p:spPr>
            <a:xfrm>
              <a:off x="6019800" y="1518988"/>
              <a:ext cx="6172199" cy="4235853"/>
            </a:xfrm>
            <a:prstGeom prst="flowChartProcess">
              <a:avLst/>
            </a:prstGeom>
            <a:noFill/>
            <a:ln w="28575">
              <a:solidFill>
                <a:srgbClr val="0B18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EDCC77-A95A-4542-9C37-87295753418A}"/>
              </a:ext>
            </a:extLst>
          </p:cNvPr>
          <p:cNvSpPr/>
          <p:nvPr/>
        </p:nvSpPr>
        <p:spPr>
          <a:xfrm>
            <a:off x="4997637" y="3151596"/>
            <a:ext cx="707678" cy="26032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C8EEE-BB82-4951-98A5-7007D5A0249E}"/>
              </a:ext>
            </a:extLst>
          </p:cNvPr>
          <p:cNvSpPr txBox="1"/>
          <p:nvPr/>
        </p:nvSpPr>
        <p:spPr>
          <a:xfrm>
            <a:off x="72361" y="5971080"/>
            <a:ext cx="602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▶시간</a:t>
            </a:r>
            <a:r>
              <a:rPr lang="en-US" altLang="ko-KR" dirty="0"/>
              <a:t>, </a:t>
            </a:r>
            <a:r>
              <a:rPr lang="ko-KR" altLang="en-US" dirty="0"/>
              <a:t>트럭종류</a:t>
            </a:r>
            <a:r>
              <a:rPr lang="en-US" altLang="ko-KR" dirty="0"/>
              <a:t>, </a:t>
            </a:r>
            <a:r>
              <a:rPr lang="ko-KR" altLang="en-US" dirty="0"/>
              <a:t>날짜를 선택하여 배송 순서 리스트를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F9DB32-1BC8-4B65-8E41-8770B00B137B}"/>
              </a:ext>
            </a:extLst>
          </p:cNvPr>
          <p:cNvSpPr txBox="1"/>
          <p:nvPr/>
        </p:nvSpPr>
        <p:spPr>
          <a:xfrm>
            <a:off x="6103251" y="5985445"/>
            <a:ext cx="602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▶경로보기를 누르면 지도에 경로가 표시되고 지도 밑에는 거리와 걸리는 시간이 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462EB7A-C97F-44E7-B02E-615F40A45F1D}"/>
              </a:ext>
            </a:extLst>
          </p:cNvPr>
          <p:cNvSpPr/>
          <p:nvPr/>
        </p:nvSpPr>
        <p:spPr>
          <a:xfrm>
            <a:off x="4396549" y="2589850"/>
            <a:ext cx="676294" cy="3856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6B673-475F-4CCA-83EC-4238C8FAF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3" y="1557961"/>
            <a:ext cx="5818544" cy="4290873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C8FAFFC-3F1A-4311-84FA-6E7A30078AED}"/>
              </a:ext>
            </a:extLst>
          </p:cNvPr>
          <p:cNvSpPr/>
          <p:nvPr/>
        </p:nvSpPr>
        <p:spPr>
          <a:xfrm>
            <a:off x="184260" y="2035365"/>
            <a:ext cx="2637673" cy="436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982C155-42E4-45EF-930C-43ACE2BFD66B}"/>
              </a:ext>
            </a:extLst>
          </p:cNvPr>
          <p:cNvSpPr/>
          <p:nvPr/>
        </p:nvSpPr>
        <p:spPr>
          <a:xfrm>
            <a:off x="4018704" y="2088811"/>
            <a:ext cx="1673800" cy="948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6C4729-B8D9-4E0B-BC72-4257EEE62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713" y="1557961"/>
            <a:ext cx="5985023" cy="429847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15C2772D-825A-40CB-A0C6-0BAAF81A98EE}"/>
              </a:ext>
            </a:extLst>
          </p:cNvPr>
          <p:cNvSpPr/>
          <p:nvPr/>
        </p:nvSpPr>
        <p:spPr>
          <a:xfrm>
            <a:off x="10876576" y="3534880"/>
            <a:ext cx="997902" cy="385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2CC0B5C-8C51-481E-9DD0-D007BADD36B3}"/>
              </a:ext>
            </a:extLst>
          </p:cNvPr>
          <p:cNvSpPr/>
          <p:nvPr/>
        </p:nvSpPr>
        <p:spPr>
          <a:xfrm>
            <a:off x="6088712" y="5497503"/>
            <a:ext cx="1205940" cy="257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00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"/>
        <a:ea typeface="나눔스퀘어_a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11122</TotalTime>
  <Words>619</Words>
  <Application>Microsoft Office PowerPoint</Application>
  <PresentationFormat>와이드스크린</PresentationFormat>
  <Paragraphs>155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Lato</vt:lpstr>
      <vt:lpstr>나눔스퀘어_ac</vt:lpstr>
      <vt:lpstr>나눔스퀘어_ac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지연</dc:creator>
  <cp:lastModifiedBy>지연 박</cp:lastModifiedBy>
  <cp:revision>527</cp:revision>
  <dcterms:created xsi:type="dcterms:W3CDTF">2020-03-13T16:39:10Z</dcterms:created>
  <dcterms:modified xsi:type="dcterms:W3CDTF">2020-06-09T10:11:22Z</dcterms:modified>
</cp:coreProperties>
</file>